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diagrams/quickStyle1.xml" ContentType="application/vnd.openxmlformats-officedocument.drawingml.diagramStyl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47" r:id="rId2"/>
    <p:sldId id="374" r:id="rId3"/>
    <p:sldId id="375" r:id="rId4"/>
    <p:sldId id="376" r:id="rId5"/>
    <p:sldId id="395" r:id="rId6"/>
    <p:sldId id="398" r:id="rId7"/>
    <p:sldId id="402" r:id="rId8"/>
    <p:sldId id="403" r:id="rId9"/>
    <p:sldId id="405" r:id="rId10"/>
    <p:sldId id="409" r:id="rId11"/>
    <p:sldId id="408" r:id="rId12"/>
    <p:sldId id="377" r:id="rId13"/>
    <p:sldId id="379" r:id="rId14"/>
    <p:sldId id="380" r:id="rId15"/>
    <p:sldId id="394" r:id="rId16"/>
    <p:sldId id="406" r:id="rId17"/>
    <p:sldId id="410" r:id="rId18"/>
    <p:sldId id="411" r:id="rId19"/>
    <p:sldId id="348" r:id="rId20"/>
    <p:sldId id="349" r:id="rId21"/>
    <p:sldId id="341" r:id="rId22"/>
    <p:sldId id="388" r:id="rId23"/>
    <p:sldId id="393" r:id="rId24"/>
    <p:sldId id="359" r:id="rId25"/>
    <p:sldId id="412" r:id="rId2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91" autoAdjust="0"/>
    <p:restoredTop sz="94717" autoAdjust="0"/>
  </p:normalViewPr>
  <p:slideViewPr>
    <p:cSldViewPr>
      <p:cViewPr>
        <p:scale>
          <a:sx n="99" d="100"/>
          <a:sy n="99" d="100"/>
        </p:scale>
        <p:origin x="-616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54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4" Type="http://schemas.openxmlformats.org/officeDocument/2006/relationships/slide" Target="slides/slide19.xml"/><Relationship Id="rId1" Type="http://schemas.openxmlformats.org/officeDocument/2006/relationships/slide" Target="slides/slide3.xml"/><Relationship Id="rId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097E9B-191B-4E27-B984-46F786DEAFD6}" type="doc">
      <dgm:prSet loTypeId="urn:microsoft.com/office/officeart/2005/8/layout/h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B9EF113E-052A-4568-9989-CFED37E7924F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E" dirty="0" smtClean="0"/>
            <a:t>Rental Information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dirty="0"/>
        </a:p>
      </dgm:t>
    </dgm:pt>
    <dgm:pt modelId="{35A3DD7D-4B75-43D1-96D3-5E2DF89229B5}" type="parTrans" cxnId="{647A856E-CBAC-44E1-B135-E4ACC35884A0}">
      <dgm:prSet/>
      <dgm:spPr/>
      <dgm:t>
        <a:bodyPr/>
        <a:lstStyle/>
        <a:p>
          <a:endParaRPr lang="en-IE"/>
        </a:p>
      </dgm:t>
    </dgm:pt>
    <dgm:pt modelId="{2F6B7A07-255A-4D82-A786-6D9767663FBD}" type="sibTrans" cxnId="{647A856E-CBAC-44E1-B135-E4ACC35884A0}">
      <dgm:prSet/>
      <dgm:spPr/>
      <dgm:t>
        <a:bodyPr/>
        <a:lstStyle/>
        <a:p>
          <a:endParaRPr lang="en-IE"/>
        </a:p>
      </dgm:t>
    </dgm:pt>
    <dgm:pt modelId="{BF31528F-255A-4B48-B694-70E8E11CF8D8}">
      <dgm:prSet phldrT="[Text]"/>
      <dgm:spPr/>
      <dgm:t>
        <a:bodyPr/>
        <a:lstStyle/>
        <a:p>
          <a:r>
            <a:rPr lang="en-IE" dirty="0" smtClean="0"/>
            <a:t>Trading Data </a:t>
          </a:r>
          <a:endParaRPr lang="en-IE" dirty="0"/>
        </a:p>
      </dgm:t>
    </dgm:pt>
    <dgm:pt modelId="{A12ED01A-1865-43C3-B533-105536D08A93}" type="parTrans" cxnId="{81E27066-FF62-4002-8106-E170E5440555}">
      <dgm:prSet/>
      <dgm:spPr/>
      <dgm:t>
        <a:bodyPr/>
        <a:lstStyle/>
        <a:p>
          <a:endParaRPr lang="en-IE"/>
        </a:p>
      </dgm:t>
    </dgm:pt>
    <dgm:pt modelId="{0F13E60F-F1C5-444A-981C-3241F3E914EF}" type="sibTrans" cxnId="{81E27066-FF62-4002-8106-E170E5440555}">
      <dgm:prSet/>
      <dgm:spPr/>
      <dgm:t>
        <a:bodyPr/>
        <a:lstStyle/>
        <a:p>
          <a:endParaRPr lang="en-IE"/>
        </a:p>
      </dgm:t>
    </dgm:pt>
    <dgm:pt modelId="{89D2EBF7-B75A-4536-A73F-7A262A88343D}">
      <dgm:prSet phldrT="[Text]"/>
      <dgm:spPr/>
      <dgm:t>
        <a:bodyPr/>
        <a:lstStyle/>
        <a:p>
          <a:r>
            <a:rPr lang="en-IE" dirty="0" smtClean="0"/>
            <a:t>Hotels, Pubs etc.</a:t>
          </a:r>
          <a:endParaRPr lang="en-IE" dirty="0"/>
        </a:p>
      </dgm:t>
    </dgm:pt>
    <dgm:pt modelId="{FC050456-422A-4D40-A126-67F2597A91C0}" type="parTrans" cxnId="{74FB3B9C-66D5-41F7-89A2-36F9922519E8}">
      <dgm:prSet/>
      <dgm:spPr/>
      <dgm:t>
        <a:bodyPr/>
        <a:lstStyle/>
        <a:p>
          <a:endParaRPr lang="en-IE"/>
        </a:p>
      </dgm:t>
    </dgm:pt>
    <dgm:pt modelId="{9003E4BB-817F-45D2-AC30-51FF07EAF1E9}" type="sibTrans" cxnId="{74FB3B9C-66D5-41F7-89A2-36F9922519E8}">
      <dgm:prSet/>
      <dgm:spPr/>
      <dgm:t>
        <a:bodyPr/>
        <a:lstStyle/>
        <a:p>
          <a:endParaRPr lang="en-IE"/>
        </a:p>
      </dgm:t>
    </dgm:pt>
    <dgm:pt modelId="{01BC35FB-CB74-49EF-95C6-F2984153AB85}">
      <dgm:prSet phldrT="[Text]"/>
      <dgm:spPr/>
      <dgm:t>
        <a:bodyPr/>
        <a:lstStyle/>
        <a:p>
          <a:r>
            <a:rPr lang="en-IE" dirty="0" smtClean="0"/>
            <a:t>Construction</a:t>
          </a:r>
        </a:p>
        <a:p>
          <a:r>
            <a:rPr lang="en-IE" dirty="0" smtClean="0"/>
            <a:t>Costs </a:t>
          </a:r>
          <a:endParaRPr lang="en-IE" dirty="0"/>
        </a:p>
      </dgm:t>
    </dgm:pt>
    <dgm:pt modelId="{AAB44F32-2DF2-4704-A959-BA17B38C4B06}" type="parTrans" cxnId="{17BEC045-108B-4E46-A74D-3E385AC15780}">
      <dgm:prSet/>
      <dgm:spPr/>
      <dgm:t>
        <a:bodyPr/>
        <a:lstStyle/>
        <a:p>
          <a:endParaRPr lang="en-IE"/>
        </a:p>
      </dgm:t>
    </dgm:pt>
    <dgm:pt modelId="{11A0EDDE-3318-4692-BA35-516DB6604802}" type="sibTrans" cxnId="{17BEC045-108B-4E46-A74D-3E385AC15780}">
      <dgm:prSet/>
      <dgm:spPr/>
      <dgm:t>
        <a:bodyPr/>
        <a:lstStyle/>
        <a:p>
          <a:endParaRPr lang="en-IE"/>
        </a:p>
      </dgm:t>
    </dgm:pt>
    <dgm:pt modelId="{15731044-3DE3-4F59-8F0D-CF6CCBBEFB45}">
      <dgm:prSet phldrT="[Text]"/>
      <dgm:spPr/>
      <dgm:t>
        <a:bodyPr/>
        <a:lstStyle/>
        <a:p>
          <a:r>
            <a:rPr lang="en-IE" dirty="0" smtClean="0"/>
            <a:t>Clubhouses etc.</a:t>
          </a:r>
          <a:endParaRPr lang="en-IE" dirty="0"/>
        </a:p>
      </dgm:t>
    </dgm:pt>
    <dgm:pt modelId="{191EB334-C42E-40EB-BDB0-FB9FCA76FC9D}" type="parTrans" cxnId="{4ADBC249-9153-4CB4-8B22-66C4684C4EB5}">
      <dgm:prSet/>
      <dgm:spPr/>
      <dgm:t>
        <a:bodyPr/>
        <a:lstStyle/>
        <a:p>
          <a:endParaRPr lang="en-IE"/>
        </a:p>
      </dgm:t>
    </dgm:pt>
    <dgm:pt modelId="{4FDE51FF-907E-494D-BB39-F157CC8AD4E6}" type="sibTrans" cxnId="{4ADBC249-9153-4CB4-8B22-66C4684C4EB5}">
      <dgm:prSet/>
      <dgm:spPr/>
      <dgm:t>
        <a:bodyPr/>
        <a:lstStyle/>
        <a:p>
          <a:endParaRPr lang="en-IE"/>
        </a:p>
      </dgm:t>
    </dgm:pt>
    <dgm:pt modelId="{729D842D-4E40-4ACC-9A14-5D97AF627918}">
      <dgm:prSet custT="1"/>
      <dgm:spPr/>
      <dgm:t>
        <a:bodyPr/>
        <a:lstStyle/>
        <a:p>
          <a:r>
            <a:rPr lang="en-IE" sz="3200" dirty="0" smtClean="0"/>
            <a:t>“Valuation Scheme”</a:t>
          </a:r>
          <a:endParaRPr lang="en-IE" sz="3200" dirty="0"/>
        </a:p>
      </dgm:t>
    </dgm:pt>
    <dgm:pt modelId="{31A66FF7-43C9-4566-BA78-9715A93E82B7}" type="parTrans" cxnId="{2E562A8B-471C-4BAC-94BF-AE793FE84820}">
      <dgm:prSet/>
      <dgm:spPr/>
      <dgm:t>
        <a:bodyPr/>
        <a:lstStyle/>
        <a:p>
          <a:endParaRPr lang="en-IE"/>
        </a:p>
      </dgm:t>
    </dgm:pt>
    <dgm:pt modelId="{CA1C6FEE-8DE7-4B42-ADDA-50A3C6676EDF}" type="sibTrans" cxnId="{2E562A8B-471C-4BAC-94BF-AE793FE84820}">
      <dgm:prSet/>
      <dgm:spPr/>
      <dgm:t>
        <a:bodyPr/>
        <a:lstStyle/>
        <a:p>
          <a:endParaRPr lang="en-IE"/>
        </a:p>
      </dgm:t>
    </dgm:pt>
    <dgm:pt modelId="{09C92468-E393-4724-8309-94547CDDC548}" type="pres">
      <dgm:prSet presAssocID="{AD097E9B-191B-4E27-B984-46F786DEAF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17CFE2-C06A-4D62-B1BD-F95D7A22FA24}" type="pres">
      <dgm:prSet presAssocID="{B9EF113E-052A-4568-9989-CFED37E7924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1B9317E-61F4-4FD1-B9AB-B29D0972C700}" type="pres">
      <dgm:prSet presAssocID="{2F6B7A07-255A-4D82-A786-6D9767663FBD}" presName="sibTrans" presStyleCnt="0"/>
      <dgm:spPr/>
    </dgm:pt>
    <dgm:pt modelId="{9D2860A7-E641-450A-9181-BE76EA9D6C8F}" type="pres">
      <dgm:prSet presAssocID="{BF31528F-255A-4B48-B694-70E8E11CF8D8}" presName="node" presStyleLbl="node1" presStyleIdx="1" presStyleCnt="4" custLinFactNeighborX="-6393" custLinFactNeighborY="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9BE370D-8682-4613-B16D-57AA72C5CAF6}" type="pres">
      <dgm:prSet presAssocID="{0F13E60F-F1C5-444A-981C-3241F3E914EF}" presName="sibTrans" presStyleCnt="0"/>
      <dgm:spPr/>
    </dgm:pt>
    <dgm:pt modelId="{EC024AE7-769B-44CB-84D4-0DFFE9957268}" type="pres">
      <dgm:prSet presAssocID="{01BC35FB-CB74-49EF-95C6-F2984153AB85}" presName="node" presStyleLbl="node1" presStyleIdx="2" presStyleCnt="4" custLinFactNeighborX="-11727" custLinFactNeighborY="169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7721173-770C-4DFD-950E-DF1940D6757D}" type="pres">
      <dgm:prSet presAssocID="{11A0EDDE-3318-4692-BA35-516DB6604802}" presName="sibTrans" presStyleCnt="0"/>
      <dgm:spPr/>
    </dgm:pt>
    <dgm:pt modelId="{90CD3C13-1638-49CD-952F-A694E097EE23}" type="pres">
      <dgm:prSet presAssocID="{729D842D-4E40-4ACC-9A14-5D97AF627918}" presName="node" presStyleLbl="node1" presStyleIdx="3" presStyleCnt="4" custScaleX="110355" custLinFactNeighborX="-32735" custLinFactNeighborY="339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4ADBC249-9153-4CB4-8B22-66C4684C4EB5}" srcId="{01BC35FB-CB74-49EF-95C6-F2984153AB85}" destId="{15731044-3DE3-4F59-8F0D-CF6CCBBEFB45}" srcOrd="0" destOrd="0" parTransId="{191EB334-C42E-40EB-BDB0-FB9FCA76FC9D}" sibTransId="{4FDE51FF-907E-494D-BB39-F157CC8AD4E6}"/>
    <dgm:cxn modelId="{2E562A8B-471C-4BAC-94BF-AE793FE84820}" srcId="{AD097E9B-191B-4E27-B984-46F786DEAFD6}" destId="{729D842D-4E40-4ACC-9A14-5D97AF627918}" srcOrd="3" destOrd="0" parTransId="{31A66FF7-43C9-4566-BA78-9715A93E82B7}" sibTransId="{CA1C6FEE-8DE7-4B42-ADDA-50A3C6676EDF}"/>
    <dgm:cxn modelId="{DE601B68-CD59-4BB6-989A-2D62F8C00E21}" type="presOf" srcId="{B9EF113E-052A-4568-9989-CFED37E7924F}" destId="{AF17CFE2-C06A-4D62-B1BD-F95D7A22FA24}" srcOrd="0" destOrd="0" presId="urn:microsoft.com/office/officeart/2005/8/layout/hList6"/>
    <dgm:cxn modelId="{647A856E-CBAC-44E1-B135-E4ACC35884A0}" srcId="{AD097E9B-191B-4E27-B984-46F786DEAFD6}" destId="{B9EF113E-052A-4568-9989-CFED37E7924F}" srcOrd="0" destOrd="0" parTransId="{35A3DD7D-4B75-43D1-96D3-5E2DF89229B5}" sibTransId="{2F6B7A07-255A-4D82-A786-6D9767663FBD}"/>
    <dgm:cxn modelId="{17BEC045-108B-4E46-A74D-3E385AC15780}" srcId="{AD097E9B-191B-4E27-B984-46F786DEAFD6}" destId="{01BC35FB-CB74-49EF-95C6-F2984153AB85}" srcOrd="2" destOrd="0" parTransId="{AAB44F32-2DF2-4704-A959-BA17B38C4B06}" sibTransId="{11A0EDDE-3318-4692-BA35-516DB6604802}"/>
    <dgm:cxn modelId="{B69700B1-73CC-4505-8F5B-5DF2D9E6B83C}" type="presOf" srcId="{15731044-3DE3-4F59-8F0D-CF6CCBBEFB45}" destId="{EC024AE7-769B-44CB-84D4-0DFFE9957268}" srcOrd="0" destOrd="1" presId="urn:microsoft.com/office/officeart/2005/8/layout/hList6"/>
    <dgm:cxn modelId="{FB1C30C5-8D66-4907-8D12-52225371E977}" type="presOf" srcId="{AD097E9B-191B-4E27-B984-46F786DEAFD6}" destId="{09C92468-E393-4724-8309-94547CDDC548}" srcOrd="0" destOrd="0" presId="urn:microsoft.com/office/officeart/2005/8/layout/hList6"/>
    <dgm:cxn modelId="{D75EF5BF-C306-432C-8B08-32E94A580C2D}" type="presOf" srcId="{729D842D-4E40-4ACC-9A14-5D97AF627918}" destId="{90CD3C13-1638-49CD-952F-A694E097EE23}" srcOrd="0" destOrd="0" presId="urn:microsoft.com/office/officeart/2005/8/layout/hList6"/>
    <dgm:cxn modelId="{2057072C-A506-4F9E-827A-545729AFAB0A}" type="presOf" srcId="{01BC35FB-CB74-49EF-95C6-F2984153AB85}" destId="{EC024AE7-769B-44CB-84D4-0DFFE9957268}" srcOrd="0" destOrd="0" presId="urn:microsoft.com/office/officeart/2005/8/layout/hList6"/>
    <dgm:cxn modelId="{5FE0399E-1C8D-4E20-9FA3-F68B7AE4FC2B}" type="presOf" srcId="{89D2EBF7-B75A-4536-A73F-7A262A88343D}" destId="{9D2860A7-E641-450A-9181-BE76EA9D6C8F}" srcOrd="0" destOrd="1" presId="urn:microsoft.com/office/officeart/2005/8/layout/hList6"/>
    <dgm:cxn modelId="{68B16F85-FC35-4367-AA72-A497D666873F}" type="presOf" srcId="{BF31528F-255A-4B48-B694-70E8E11CF8D8}" destId="{9D2860A7-E641-450A-9181-BE76EA9D6C8F}" srcOrd="0" destOrd="0" presId="urn:microsoft.com/office/officeart/2005/8/layout/hList6"/>
    <dgm:cxn modelId="{74FB3B9C-66D5-41F7-89A2-36F9922519E8}" srcId="{BF31528F-255A-4B48-B694-70E8E11CF8D8}" destId="{89D2EBF7-B75A-4536-A73F-7A262A88343D}" srcOrd="0" destOrd="0" parTransId="{FC050456-422A-4D40-A126-67F2597A91C0}" sibTransId="{9003E4BB-817F-45D2-AC30-51FF07EAF1E9}"/>
    <dgm:cxn modelId="{81E27066-FF62-4002-8106-E170E5440555}" srcId="{AD097E9B-191B-4E27-B984-46F786DEAFD6}" destId="{BF31528F-255A-4B48-B694-70E8E11CF8D8}" srcOrd="1" destOrd="0" parTransId="{A12ED01A-1865-43C3-B533-105536D08A93}" sibTransId="{0F13E60F-F1C5-444A-981C-3241F3E914EF}"/>
    <dgm:cxn modelId="{51668624-2D11-4D4B-9636-CB0685CB47E5}" type="presParOf" srcId="{09C92468-E393-4724-8309-94547CDDC548}" destId="{AF17CFE2-C06A-4D62-B1BD-F95D7A22FA24}" srcOrd="0" destOrd="0" presId="urn:microsoft.com/office/officeart/2005/8/layout/hList6"/>
    <dgm:cxn modelId="{DBF0E87B-0B6A-411F-95FA-545150B9C57C}" type="presParOf" srcId="{09C92468-E393-4724-8309-94547CDDC548}" destId="{31B9317E-61F4-4FD1-B9AB-B29D0972C700}" srcOrd="1" destOrd="0" presId="urn:microsoft.com/office/officeart/2005/8/layout/hList6"/>
    <dgm:cxn modelId="{F06909A8-B6EB-4CB6-BB60-0C99AF234FC2}" type="presParOf" srcId="{09C92468-E393-4724-8309-94547CDDC548}" destId="{9D2860A7-E641-450A-9181-BE76EA9D6C8F}" srcOrd="2" destOrd="0" presId="urn:microsoft.com/office/officeart/2005/8/layout/hList6"/>
    <dgm:cxn modelId="{969DF130-C539-48CF-AD04-7CA5BDFCBB0C}" type="presParOf" srcId="{09C92468-E393-4724-8309-94547CDDC548}" destId="{89BE370D-8682-4613-B16D-57AA72C5CAF6}" srcOrd="3" destOrd="0" presId="urn:microsoft.com/office/officeart/2005/8/layout/hList6"/>
    <dgm:cxn modelId="{11C685CA-B9FF-42B2-B335-3771CF401759}" type="presParOf" srcId="{09C92468-E393-4724-8309-94547CDDC548}" destId="{EC024AE7-769B-44CB-84D4-0DFFE9957268}" srcOrd="4" destOrd="0" presId="urn:microsoft.com/office/officeart/2005/8/layout/hList6"/>
    <dgm:cxn modelId="{BE488AFF-3CDC-4B7D-8CC6-47F396A3F33B}" type="presParOf" srcId="{09C92468-E393-4724-8309-94547CDDC548}" destId="{77721173-770C-4DFD-950E-DF1940D6757D}" srcOrd="5" destOrd="0" presId="urn:microsoft.com/office/officeart/2005/8/layout/hList6"/>
    <dgm:cxn modelId="{4E877C75-CC5F-4279-892A-79EA4CB1EAEA}" type="presParOf" srcId="{09C92468-E393-4724-8309-94547CDDC548}" destId="{90CD3C13-1638-49CD-952F-A694E097EE2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5977-B18A-4709-BB34-9E780D46B8EB}" type="datetimeFigureOut">
              <a:rPr lang="en-IE" smtClean="0"/>
              <a:pPr/>
              <a:t>5/7/15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3E568-ABA2-4760-A464-1B9997D0EA13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87B70-66FA-4E52-A7F5-5B4151126555}" type="datetimeFigureOut">
              <a:rPr lang="en-IE" smtClean="0"/>
              <a:pPr/>
              <a:t>5/7/15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43FA5-2EA8-498F-AD1D-F47E8D07DA3B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43FA5-2EA8-498F-AD1D-F47E8D07DA3B}" type="slidenum">
              <a:rPr lang="en-IE" smtClean="0"/>
              <a:pPr/>
              <a:t>1</a:t>
            </a:fld>
            <a:endParaRPr lang="en-I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1E209D-FD0B-433B-90F7-F4C57DFB4A76}" type="slidenum">
              <a:rPr lang="en-GB" smtClean="0">
                <a:latin typeface="Times New Roman" pitchFamily="18" charset="0"/>
              </a:rPr>
              <a:pPr/>
              <a:t>14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38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C454-0E80-40A1-949D-59AEE1A9009D}" type="datetimeFigureOut">
              <a:rPr lang="en-IE" smtClean="0"/>
              <a:pPr/>
              <a:t>5/7/15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0BCF-EA44-4737-A77D-6DFA01F2BD3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med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C454-0E80-40A1-949D-59AEE1A9009D}" type="datetimeFigureOut">
              <a:rPr lang="en-IE" smtClean="0"/>
              <a:pPr/>
              <a:t>5/7/15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0BCF-EA44-4737-A77D-6DFA01F2BD3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C454-0E80-40A1-949D-59AEE1A9009D}" type="datetimeFigureOut">
              <a:rPr lang="en-IE" smtClean="0"/>
              <a:pPr/>
              <a:t>5/7/15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0BCF-EA44-4737-A77D-6DFA01F2BD3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 baseline="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buClr>
                <a:schemeClr val="accent6"/>
              </a:buClr>
              <a:defRPr baseline="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buClr>
                <a:schemeClr val="accent6"/>
              </a:buClr>
              <a:defRPr baseline="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buClr>
                <a:schemeClr val="accent6"/>
              </a:buClr>
              <a:defRPr baseline="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buClr>
                <a:schemeClr val="accent6"/>
              </a:buClr>
              <a:defRPr baseline="0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C454-0E80-40A1-949D-59AEE1A9009D}" type="datetimeFigureOut">
              <a:rPr lang="en-IE" smtClean="0"/>
              <a:pPr/>
              <a:t>5/7/15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0BCF-EA44-4737-A77D-6DFA01F2BD3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C454-0E80-40A1-949D-59AEE1A9009D}" type="datetimeFigureOut">
              <a:rPr lang="en-IE" smtClean="0"/>
              <a:pPr/>
              <a:t>5/7/15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0BCF-EA44-4737-A77D-6DFA01F2BD3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6"/>
              </a:buClr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buClr>
                <a:schemeClr val="accent6"/>
              </a:buClr>
              <a:defRPr sz="24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buClr>
                <a:schemeClr val="accent6"/>
              </a:buClr>
              <a:defRPr sz="200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buClr>
                <a:schemeClr val="accent6"/>
              </a:buClr>
              <a:defRPr sz="18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buClr>
                <a:schemeClr val="accent6"/>
              </a:buClr>
              <a:defRPr sz="1800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accent6"/>
              </a:buClr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buClr>
                <a:schemeClr val="accent6"/>
              </a:buClr>
              <a:defRPr sz="24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buClr>
                <a:schemeClr val="accent6"/>
              </a:buClr>
              <a:defRPr sz="200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buClr>
                <a:schemeClr val="accent6"/>
              </a:buClr>
              <a:defRPr sz="18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buClr>
                <a:schemeClr val="accent6"/>
              </a:buClr>
              <a:defRPr sz="1800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C454-0E80-40A1-949D-59AEE1A9009D}" type="datetimeFigureOut">
              <a:rPr lang="en-IE" smtClean="0"/>
              <a:pPr/>
              <a:t>5/7/15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0BCF-EA44-4737-A77D-6DFA01F2BD3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6"/>
              </a:buClr>
              <a:defRPr sz="2400"/>
            </a:lvl1pPr>
            <a:lvl2pPr>
              <a:buClr>
                <a:schemeClr val="accent6"/>
              </a:buClr>
              <a:defRPr sz="20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6"/>
              </a:buClr>
              <a:defRPr sz="16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chemeClr val="accent6"/>
              </a:buClr>
              <a:defRPr sz="2400"/>
            </a:lvl1pPr>
            <a:lvl2pPr>
              <a:buClr>
                <a:schemeClr val="accent6"/>
              </a:buClr>
              <a:defRPr sz="20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6"/>
              </a:buClr>
              <a:defRPr sz="16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C454-0E80-40A1-949D-59AEE1A9009D}" type="datetimeFigureOut">
              <a:rPr lang="en-IE" smtClean="0"/>
              <a:pPr/>
              <a:t>5/7/15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0BCF-EA44-4737-A77D-6DFA01F2BD3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C454-0E80-40A1-949D-59AEE1A9009D}" type="datetimeFigureOut">
              <a:rPr lang="en-IE" smtClean="0"/>
              <a:pPr/>
              <a:t>5/7/15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0BCF-EA44-4737-A77D-6DFA01F2BD3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C454-0E80-40A1-949D-59AEE1A9009D}" type="datetimeFigureOut">
              <a:rPr lang="en-IE" smtClean="0"/>
              <a:pPr/>
              <a:t>5/7/15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0BCF-EA44-4737-A77D-6DFA01F2BD3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C454-0E80-40A1-949D-59AEE1A9009D}" type="datetimeFigureOut">
              <a:rPr lang="en-IE" smtClean="0"/>
              <a:pPr/>
              <a:t>5/7/15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0BCF-EA44-4737-A77D-6DFA01F2BD3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C454-0E80-40A1-949D-59AEE1A9009D}" type="datetimeFigureOut">
              <a:rPr lang="en-IE" smtClean="0"/>
              <a:pPr/>
              <a:t>5/7/15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0BCF-EA44-4737-A77D-6DFA01F2BD3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BC454-0E80-40A1-949D-59AEE1A9009D}" type="datetimeFigureOut">
              <a:rPr lang="en-IE" smtClean="0"/>
              <a:pPr/>
              <a:t>5/7/15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B0BCF-EA44-4737-A77D-6DFA01F2BD36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2" descr="R:\VO Logo\Logo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225" y="6115050"/>
            <a:ext cx="2088232" cy="7429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u"/>
  </p:transition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32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–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»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2664296"/>
          </a:xfrm>
        </p:spPr>
        <p:txBody>
          <a:bodyPr>
            <a:normAutofit fontScale="90000"/>
          </a:bodyPr>
          <a:lstStyle/>
          <a:p>
            <a:r>
              <a:rPr lang="en-IE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IE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IE" sz="4400" dirty="0" smtClean="0">
                <a:solidFill>
                  <a:schemeClr val="accent5">
                    <a:lumMod val="75000"/>
                  </a:schemeClr>
                </a:solidFill>
              </a:rPr>
              <a:t>National Revaluation Project</a:t>
            </a:r>
            <a:r>
              <a:rPr lang="en-IE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IE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IE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IE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IE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IE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IE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IE" sz="36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IE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8280920" cy="2708920"/>
          </a:xfrm>
        </p:spPr>
        <p:txBody>
          <a:bodyPr>
            <a:normAutofit/>
          </a:bodyPr>
          <a:lstStyle/>
          <a:p>
            <a:r>
              <a:rPr lang="en-IE" sz="2600" dirty="0" smtClean="0">
                <a:solidFill>
                  <a:schemeClr val="accent6">
                    <a:lumMod val="75000"/>
                  </a:schemeClr>
                </a:solidFill>
              </a:rPr>
              <a:t>Patrick Conroy</a:t>
            </a:r>
          </a:p>
          <a:p>
            <a:r>
              <a:rPr lang="en-IE" sz="2600" dirty="0" smtClean="0">
                <a:solidFill>
                  <a:schemeClr val="accent6">
                    <a:lumMod val="75000"/>
                  </a:schemeClr>
                </a:solidFill>
              </a:rPr>
              <a:t>Managing </a:t>
            </a:r>
            <a:r>
              <a:rPr lang="en-IE" sz="2600" dirty="0" err="1" smtClean="0">
                <a:solidFill>
                  <a:schemeClr val="accent6">
                    <a:lumMod val="75000"/>
                  </a:schemeClr>
                </a:solidFill>
              </a:rPr>
              <a:t>Valuer</a:t>
            </a:r>
            <a:endParaRPr lang="en-IE" sz="2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IE" sz="2400" dirty="0" smtClean="0">
              <a:solidFill>
                <a:schemeClr val="tx2"/>
              </a:solidFill>
            </a:endParaRPr>
          </a:p>
          <a:p>
            <a:endParaRPr lang="en-IE" sz="2000" dirty="0" smtClean="0">
              <a:solidFill>
                <a:schemeClr val="tx2"/>
              </a:solidFill>
            </a:endParaRPr>
          </a:p>
          <a:p>
            <a:endParaRPr lang="en-IE" sz="2000" dirty="0" smtClean="0">
              <a:solidFill>
                <a:schemeClr val="tx2"/>
              </a:solidFill>
            </a:endParaRPr>
          </a:p>
          <a:p>
            <a:r>
              <a:rPr lang="en-IE" sz="2000" dirty="0" smtClean="0">
                <a:solidFill>
                  <a:schemeClr val="tx2"/>
                </a:solidFill>
              </a:rPr>
              <a:t>May 2015</a:t>
            </a:r>
          </a:p>
          <a:p>
            <a:endParaRPr lang="en-I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lum bright="13000"/>
          </a:blip>
          <a:srcRect/>
          <a:stretch>
            <a:fillRect/>
          </a:stretch>
        </p:blipFill>
        <p:spPr bwMode="auto">
          <a:xfrm>
            <a:off x="3563888" y="0"/>
            <a:ext cx="2088232" cy="90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bright="14000"/>
          </a:blip>
          <a:srcRect l="10187" t="5315" r="5758" b="18898"/>
          <a:stretch>
            <a:fillRect/>
          </a:stretch>
        </p:blipFill>
        <p:spPr bwMode="auto">
          <a:xfrm>
            <a:off x="0" y="0"/>
            <a:ext cx="1907704" cy="908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7236296" y="0"/>
            <a:ext cx="1907704" cy="90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 descr="Passenger traffic at Dublin Airport was up 2% to 19.1 million"/>
          <p:cNvPicPr>
            <a:picLocks noChangeAspect="1" noChangeArrowheads="1"/>
          </p:cNvPicPr>
          <p:nvPr/>
        </p:nvPicPr>
        <p:blipFill>
          <a:blip r:embed="rId6" cstate="print">
            <a:lum bright="10000" contrast="-2000"/>
          </a:blip>
          <a:srcRect b="47460"/>
          <a:stretch>
            <a:fillRect/>
          </a:stretch>
        </p:blipFill>
        <p:spPr bwMode="auto">
          <a:xfrm>
            <a:off x="5436096" y="-4"/>
            <a:ext cx="1944216" cy="908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1763688" y="0"/>
            <a:ext cx="1944216" cy="908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Wind Turbines</a:t>
            </a:r>
            <a:endParaRPr lang="en-IE" dirty="0"/>
          </a:p>
        </p:txBody>
      </p:sp>
      <p:pic>
        <p:nvPicPr>
          <p:cNvPr id="44034" name="Picture 2" descr="http://s0.geograph.org.uk/photos/79/79/797915_22518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128792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Rating Valuation System</a:t>
            </a:r>
            <a:endParaRPr lang="en-GB" sz="4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84785"/>
            <a:ext cx="7787208" cy="39604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IE" dirty="0" smtClean="0"/>
              <a:t>Rates: “Tax” on occupation of non-domestic property</a:t>
            </a:r>
          </a:p>
          <a:p>
            <a:pPr>
              <a:lnSpc>
                <a:spcPct val="90000"/>
              </a:lnSpc>
            </a:pPr>
            <a:endParaRPr lang="en-IE" dirty="0" smtClean="0"/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Tx/>
            </a:pP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Contributes c. €1.3 billion per annum towards funding Local Authorities</a:t>
            </a: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Tx/>
            </a:pPr>
            <a:endParaRPr lang="en-IE" dirty="0" smtClean="0"/>
          </a:p>
          <a:p>
            <a:pPr>
              <a:lnSpc>
                <a:spcPct val="90000"/>
              </a:lnSpc>
            </a:pP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Challenges: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Pace of revaluation &amp;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Ensuring Valuation Lists are </a:t>
            </a:r>
            <a:r>
              <a:rPr lang="en-US" dirty="0" smtClean="0">
                <a:solidFill>
                  <a:srgbClr val="00B050"/>
                </a:solidFill>
              </a:rPr>
              <a:t>Settled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Reliable</a:t>
            </a:r>
            <a:endParaRPr lang="en-IE" dirty="0" smtClean="0">
              <a:solidFill>
                <a:srgbClr val="00B050"/>
              </a:solidFill>
            </a:endParaRPr>
          </a:p>
        </p:txBody>
      </p:sp>
      <p:pic>
        <p:nvPicPr>
          <p:cNvPr id="5" name="Picture 40" descr="RTÉ.ie News: Finances Four-year budgetary plan to be set out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5567279"/>
            <a:ext cx="2088232" cy="117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/>
              <a:t>Rating System</a:t>
            </a:r>
            <a:endParaRPr lang="en-GB" dirty="0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Tx/>
            </a:pPr>
            <a:r>
              <a:rPr lang="en-IE" sz="2800" dirty="0" smtClean="0"/>
              <a:t>RV x ARV = Rates Liability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Tx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Tx/>
            </a:pPr>
            <a:r>
              <a:rPr lang="en-IE" sz="2800" dirty="0" smtClean="0"/>
              <a:t>Rateable Valuation [RV]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Tx/>
            </a:pPr>
            <a:r>
              <a:rPr lang="en-IE" sz="2400" dirty="0" smtClean="0"/>
              <a:t>Valuation Office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Tx/>
            </a:pPr>
            <a:endParaRPr lang="en-IE" sz="24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Tx/>
            </a:pPr>
            <a:r>
              <a:rPr lang="en-IE" sz="2800" dirty="0" smtClean="0"/>
              <a:t>Annual Rate on Valuation [ARV]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Tx/>
            </a:pPr>
            <a:r>
              <a:rPr lang="en-IE" sz="2400" dirty="0" smtClean="0"/>
              <a:t>Local Authority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Tx/>
            </a:pPr>
            <a:endParaRPr lang="en-IE" sz="2400" dirty="0" smtClean="0"/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IE" sz="2400" dirty="0" smtClean="0"/>
              <a:t>Statutory Independent Functions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IE" sz="2800" dirty="0" smtClean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/>
              <a:t>Revision - List Maintenance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C000"/>
              </a:buClr>
            </a:pPr>
            <a:r>
              <a:rPr lang="en-IE" dirty="0" smtClean="0"/>
              <a:t>Physical changes to properties</a:t>
            </a:r>
          </a:p>
          <a:p>
            <a:pPr lvl="1" eaLnBrk="1" hangingPunct="1">
              <a:buClr>
                <a:srgbClr val="FFC000"/>
              </a:buClr>
            </a:pPr>
            <a:r>
              <a:rPr lang="en-IE" dirty="0" smtClean="0"/>
              <a:t>New Properties</a:t>
            </a:r>
          </a:p>
          <a:p>
            <a:pPr lvl="1" eaLnBrk="1" hangingPunct="1">
              <a:buClr>
                <a:srgbClr val="FFC000"/>
              </a:buClr>
            </a:pPr>
            <a:r>
              <a:rPr lang="en-IE" dirty="0" smtClean="0"/>
              <a:t>Improved Properties</a:t>
            </a:r>
          </a:p>
          <a:p>
            <a:pPr lvl="1" eaLnBrk="1" hangingPunct="1">
              <a:buClr>
                <a:srgbClr val="FFC000"/>
              </a:buClr>
            </a:pPr>
            <a:r>
              <a:rPr lang="en-IE" dirty="0" smtClean="0"/>
              <a:t>Demolished properties</a:t>
            </a:r>
          </a:p>
          <a:p>
            <a:pPr lvl="1" eaLnBrk="1" hangingPunct="1">
              <a:buClr>
                <a:srgbClr val="FFC000"/>
              </a:buClr>
            </a:pPr>
            <a:r>
              <a:rPr lang="en-IE" dirty="0" smtClean="0"/>
              <a:t>Properties no longer used commercially</a:t>
            </a:r>
          </a:p>
          <a:p>
            <a:pPr lvl="1" eaLnBrk="1" hangingPunct="1">
              <a:buClr>
                <a:srgbClr val="FFC000"/>
              </a:buClr>
            </a:pPr>
            <a:endParaRPr lang="en-IE" dirty="0" smtClean="0"/>
          </a:p>
          <a:p>
            <a:pPr eaLnBrk="1" hangingPunct="1">
              <a:buNone/>
            </a:pPr>
            <a:endParaRPr lang="en-IE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What </a:t>
            </a:r>
            <a:r>
              <a:rPr lang="en-IE" smtClean="0"/>
              <a:t>i</a:t>
            </a:r>
            <a:r>
              <a:rPr lang="en-GB" smtClean="0"/>
              <a:t>s a Revaluation?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7772400" cy="41910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GB" dirty="0" smtClean="0"/>
              <a:t>Valuation of all </a:t>
            </a:r>
            <a:r>
              <a:rPr lang="en-IE" dirty="0" smtClean="0"/>
              <a:t>rateable </a:t>
            </a:r>
            <a:r>
              <a:rPr lang="en-GB" dirty="0" smtClean="0"/>
              <a:t>properties</a:t>
            </a:r>
          </a:p>
          <a:p>
            <a:pPr eaLnBrk="1" hangingPunct="1">
              <a:buClr>
                <a:schemeClr val="tx2"/>
              </a:buClr>
            </a:pPr>
            <a:r>
              <a:rPr lang="en-GB" dirty="0" smtClean="0"/>
              <a:t>Specific valuation date</a:t>
            </a:r>
          </a:p>
          <a:p>
            <a:pPr eaLnBrk="1" hangingPunct="1">
              <a:buClr>
                <a:schemeClr val="tx2"/>
              </a:buClr>
            </a:pPr>
            <a:r>
              <a:rPr lang="en-GB" dirty="0" smtClean="0"/>
              <a:t>All new valuations effective on same date </a:t>
            </a:r>
          </a:p>
          <a:p>
            <a:pPr eaLnBrk="1" hangingPunct="1">
              <a:buClr>
                <a:schemeClr val="tx2"/>
              </a:buClr>
            </a:pPr>
            <a:r>
              <a:rPr lang="en-GB" dirty="0" smtClean="0"/>
              <a:t>Revenue Neutral – Rates Cap</a:t>
            </a:r>
          </a:p>
          <a:p>
            <a:pPr eaLnBrk="1" hangingPunct="1">
              <a:buClr>
                <a:schemeClr val="tx2"/>
              </a:buClr>
            </a:pPr>
            <a:r>
              <a:rPr lang="en-GB" dirty="0" smtClean="0"/>
              <a:t>Redistribution of rates liability</a:t>
            </a:r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Why a Revaluation?</a:t>
            </a:r>
            <a:endParaRPr lang="en-GB" sz="4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850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IE" sz="3200" dirty="0" smtClean="0"/>
              <a:t>Rates = tax based on property </a:t>
            </a:r>
            <a:r>
              <a:rPr lang="en-IE" sz="3200" dirty="0" smtClean="0">
                <a:solidFill>
                  <a:srgbClr val="00B050"/>
                </a:solidFill>
              </a:rPr>
              <a:t>rental values</a:t>
            </a:r>
          </a:p>
          <a:p>
            <a:pPr eaLnBrk="1" hangingPunct="1">
              <a:buClr>
                <a:schemeClr val="accent6"/>
              </a:buClr>
            </a:pP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Equity and Uniformity</a:t>
            </a:r>
          </a:p>
          <a:p>
            <a:pPr lvl="1" eaLnBrk="1" hangingPunct="1">
              <a:buClr>
                <a:schemeClr val="accent6"/>
              </a:buClr>
            </a:pP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Differential movement in rental values over time</a:t>
            </a:r>
          </a:p>
          <a:p>
            <a:pPr lvl="1" eaLnBrk="1" hangingPunct="1">
              <a:buClr>
                <a:schemeClr val="accent6"/>
              </a:buClr>
            </a:pPr>
            <a:r>
              <a:rPr lang="en-IE" dirty="0" smtClean="0"/>
              <a:t>Rental values do not change at the same pace</a:t>
            </a:r>
            <a:endParaRPr lang="en-IE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 eaLnBrk="1" hangingPunct="1">
              <a:buClr>
                <a:schemeClr val="accent6"/>
              </a:buClr>
            </a:pP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Restore relativity between properties, categories &amp; locations based on Net Annual Value (</a:t>
            </a:r>
            <a:r>
              <a:rPr lang="en-IE" i="1" dirty="0" smtClean="0">
                <a:solidFill>
                  <a:schemeClr val="accent5">
                    <a:lumMod val="75000"/>
                  </a:schemeClr>
                </a:solidFill>
              </a:rPr>
              <a:t>rental value)</a:t>
            </a:r>
            <a:endParaRPr lang="en-IE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buClr>
                <a:schemeClr val="accent6"/>
              </a:buClr>
            </a:pP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Transparency – reflect current market rental values</a:t>
            </a:r>
          </a:p>
          <a:p>
            <a:pPr eaLnBrk="1" hangingPunct="1">
              <a:buClr>
                <a:schemeClr val="accent6"/>
              </a:buClr>
            </a:pPr>
            <a:r>
              <a:rPr lang="en-IE" dirty="0" smtClean="0"/>
              <a:t>Independent and objective outcome</a:t>
            </a:r>
            <a:endParaRPr lang="en-IE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chemeClr val="accent6"/>
              </a:buClr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Redistribution of rates liability</a:t>
            </a:r>
          </a:p>
          <a:p>
            <a:pPr>
              <a:buClr>
                <a:schemeClr val="accent6"/>
              </a:buClr>
            </a:pPr>
            <a:r>
              <a:rPr lang="en-GB" dirty="0" smtClean="0"/>
              <a:t>Rolling revaluation: every 5-10 years</a:t>
            </a:r>
            <a:endParaRPr lang="en-IE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IE" dirty="0" smtClean="0">
                <a:solidFill>
                  <a:srgbClr val="558ED5"/>
                </a:solidFill>
              </a:rPr>
              <a:t>Revaluation – Public Policy Objectives</a:t>
            </a:r>
            <a:endParaRPr lang="en-GB" dirty="0" smtClean="0">
              <a:solidFill>
                <a:srgbClr val="558ED5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713288"/>
          </a:xfrm>
        </p:spPr>
        <p:txBody>
          <a:bodyPr>
            <a:normAutofit/>
          </a:bodyPr>
          <a:lstStyle/>
          <a:p>
            <a:pPr eaLnBrk="1" hangingPunct="1">
              <a:buClr>
                <a:srgbClr val="F79646"/>
              </a:buClr>
            </a:pPr>
            <a:r>
              <a:rPr lang="en-IE" dirty="0" smtClean="0">
                <a:solidFill>
                  <a:srgbClr val="00B050"/>
                </a:solidFill>
              </a:rPr>
              <a:t>Equity</a:t>
            </a:r>
            <a:r>
              <a:rPr lang="en-IE" dirty="0" smtClean="0">
                <a:solidFill>
                  <a:srgbClr val="31859C"/>
                </a:solidFill>
              </a:rPr>
              <a:t> and </a:t>
            </a:r>
            <a:r>
              <a:rPr lang="en-IE" dirty="0" smtClean="0">
                <a:solidFill>
                  <a:srgbClr val="00B050"/>
                </a:solidFill>
              </a:rPr>
              <a:t>Uniformity</a:t>
            </a:r>
          </a:p>
          <a:p>
            <a:pPr eaLnBrk="1" hangingPunct="1">
              <a:buClr>
                <a:srgbClr val="F79646"/>
              </a:buClr>
            </a:pPr>
            <a:endParaRPr lang="en-IE" dirty="0" smtClean="0">
              <a:solidFill>
                <a:srgbClr val="00B050"/>
              </a:solidFill>
            </a:endParaRPr>
          </a:p>
          <a:p>
            <a:pPr eaLnBrk="1" hangingPunct="1">
              <a:buClr>
                <a:srgbClr val="F79646"/>
              </a:buClr>
            </a:pPr>
            <a:r>
              <a:rPr lang="en-IE" dirty="0" smtClean="0">
                <a:solidFill>
                  <a:srgbClr val="00B050"/>
                </a:solidFill>
              </a:rPr>
              <a:t>Transparency</a:t>
            </a:r>
            <a:r>
              <a:rPr lang="en-IE" dirty="0" smtClean="0">
                <a:solidFill>
                  <a:srgbClr val="31859C"/>
                </a:solidFill>
              </a:rPr>
              <a:t> – reflect current market rental values</a:t>
            </a:r>
          </a:p>
          <a:p>
            <a:pPr eaLnBrk="1" hangingPunct="1">
              <a:buClr>
                <a:srgbClr val="F79646"/>
              </a:buClr>
            </a:pPr>
            <a:endParaRPr lang="en-IE" dirty="0" smtClean="0">
              <a:solidFill>
                <a:srgbClr val="31859C"/>
              </a:solidFill>
            </a:endParaRPr>
          </a:p>
          <a:p>
            <a:pPr eaLnBrk="1" hangingPunct="1">
              <a:buClr>
                <a:srgbClr val="F79646"/>
              </a:buClr>
            </a:pPr>
            <a:r>
              <a:rPr lang="en-GB" dirty="0" smtClean="0">
                <a:solidFill>
                  <a:srgbClr val="31859C"/>
                </a:solidFill>
              </a:rPr>
              <a:t>Redistribution of rates liability</a:t>
            </a:r>
          </a:p>
          <a:p>
            <a:pPr eaLnBrk="1" hangingPunct="1">
              <a:buClr>
                <a:srgbClr val="F79646"/>
              </a:buClr>
            </a:pPr>
            <a:endParaRPr lang="en-GB" dirty="0" smtClean="0">
              <a:solidFill>
                <a:srgbClr val="31859C"/>
              </a:solidFill>
            </a:endParaRPr>
          </a:p>
          <a:p>
            <a:pPr eaLnBrk="1" hangingPunct="1">
              <a:buClr>
                <a:srgbClr val="F79646"/>
              </a:buClr>
            </a:pPr>
            <a:r>
              <a:rPr lang="en-GB" dirty="0" smtClean="0">
                <a:solidFill>
                  <a:srgbClr val="31859C"/>
                </a:solidFill>
              </a:rPr>
              <a:t>Rolling revaluation: every 5-10 years</a:t>
            </a:r>
          </a:p>
          <a:p>
            <a:pPr eaLnBrk="1" hangingPunct="1">
              <a:buClr>
                <a:srgbClr val="F79646"/>
              </a:buClr>
              <a:buFont typeface="Wingdings" pitchFamily="2" charset="2"/>
              <a:buNone/>
            </a:pPr>
            <a:endParaRPr lang="en-GB" dirty="0" smtClean="0">
              <a:solidFill>
                <a:srgbClr val="31859C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Wind Farms (pre-revaluation)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endParaRPr lang="en-IE" dirty="0" smtClean="0"/>
          </a:p>
          <a:p>
            <a:pPr>
              <a:buNone/>
            </a:pPr>
            <a:r>
              <a:rPr lang="en-IE" dirty="0" smtClean="0"/>
              <a:t> </a:t>
            </a:r>
          </a:p>
          <a:p>
            <a:r>
              <a:rPr lang="en-IE" dirty="0" smtClean="0"/>
              <a:t>All wind farms are valued by reference to the </a:t>
            </a:r>
            <a:r>
              <a:rPr lang="en-IE" b="1" i="1" dirty="0" smtClean="0"/>
              <a:t>Tone of the List</a:t>
            </a:r>
            <a:r>
              <a:rPr lang="en-IE" dirty="0" smtClean="0"/>
              <a:t>.</a:t>
            </a:r>
          </a:p>
          <a:p>
            <a:r>
              <a:rPr lang="en-IE" dirty="0" smtClean="0"/>
              <a:t>The </a:t>
            </a:r>
            <a:r>
              <a:rPr lang="en-IE" b="1" i="1" dirty="0" smtClean="0"/>
              <a:t>Tone of the List</a:t>
            </a:r>
            <a:r>
              <a:rPr lang="en-IE" dirty="0" smtClean="0"/>
              <a:t> indicated that wind farms should be valued at €19,680 NAV per MW based on a Wind Capacity factor of 30%.</a:t>
            </a:r>
          </a:p>
          <a:p>
            <a:pPr>
              <a:buNone/>
            </a:pPr>
            <a:r>
              <a:rPr lang="en-IE" b="1" dirty="0" smtClean="0"/>
              <a:t> </a:t>
            </a:r>
            <a:endParaRPr lang="en-IE" dirty="0" smtClean="0"/>
          </a:p>
          <a:p>
            <a:r>
              <a:rPr lang="en-IE" b="1" u="sng" dirty="0" smtClean="0"/>
              <a:t>Information required for wind farm valuations:</a:t>
            </a:r>
            <a:endParaRPr lang="en-IE" dirty="0" smtClean="0"/>
          </a:p>
          <a:p>
            <a:pPr lvl="0"/>
            <a:r>
              <a:rPr lang="en-IE" dirty="0" smtClean="0"/>
              <a:t>Total Installed Generating Capacity (TIGC)</a:t>
            </a:r>
          </a:p>
          <a:p>
            <a:pPr lvl="0"/>
            <a:r>
              <a:rPr lang="en-IE" dirty="0" smtClean="0"/>
              <a:t>Wind Capacity Factor</a:t>
            </a:r>
          </a:p>
          <a:p>
            <a:pPr>
              <a:buNone/>
            </a:pPr>
            <a:r>
              <a:rPr lang="en-IE" dirty="0" smtClean="0"/>
              <a:t> </a:t>
            </a:r>
          </a:p>
          <a:p>
            <a:r>
              <a:rPr lang="en-IE" b="1" u="sng" dirty="0" smtClean="0"/>
              <a:t>Example:</a:t>
            </a:r>
            <a:endParaRPr lang="en-IE" dirty="0" smtClean="0"/>
          </a:p>
          <a:p>
            <a:r>
              <a:rPr lang="en-IE" dirty="0" smtClean="0"/>
              <a:t>Number of Turbines				5</a:t>
            </a:r>
          </a:p>
          <a:p>
            <a:r>
              <a:rPr lang="en-IE" dirty="0" smtClean="0"/>
              <a:t>Generating Capacity per Turbine		2MW</a:t>
            </a:r>
          </a:p>
          <a:p>
            <a:r>
              <a:rPr lang="en-IE" dirty="0" smtClean="0"/>
              <a:t>TIGC						10MW</a:t>
            </a:r>
          </a:p>
          <a:p>
            <a:r>
              <a:rPr lang="en-IE" dirty="0" smtClean="0"/>
              <a:t>Capacity Factor					34%</a:t>
            </a:r>
          </a:p>
          <a:p>
            <a:pPr>
              <a:buNone/>
            </a:pPr>
            <a:r>
              <a:rPr lang="en-IE" dirty="0" smtClean="0"/>
              <a:t> </a:t>
            </a:r>
          </a:p>
          <a:p>
            <a:r>
              <a:rPr lang="en-IE" b="1" u="sng" dirty="0" smtClean="0"/>
              <a:t>Valuation:</a:t>
            </a:r>
            <a:endParaRPr lang="en-IE" dirty="0" smtClean="0"/>
          </a:p>
          <a:p>
            <a:r>
              <a:rPr lang="en-IE" b="1" dirty="0" smtClean="0"/>
              <a:t> </a:t>
            </a:r>
            <a:endParaRPr lang="en-IE" dirty="0" smtClean="0"/>
          </a:p>
          <a:p>
            <a:r>
              <a:rPr lang="en-IE" dirty="0" smtClean="0"/>
              <a:t>TIGC 	10MW @ €19,680 NAV per MW 	€196,800 (based on Capacity Factor of 30%)</a:t>
            </a:r>
          </a:p>
          <a:p>
            <a:r>
              <a:rPr lang="en-IE" dirty="0" smtClean="0"/>
              <a:t>Adjusted to 34% Capacity Factor		€223,040 (€196,800 multiplied by 34/30)</a:t>
            </a:r>
          </a:p>
          <a:p>
            <a:r>
              <a:rPr lang="en-IE" dirty="0" smtClean="0"/>
              <a:t>NAV						€223,040</a:t>
            </a:r>
          </a:p>
          <a:p>
            <a:r>
              <a:rPr lang="en-IE" dirty="0" smtClean="0"/>
              <a:t>Apply reduction factor NAV to RV		0.5%</a:t>
            </a:r>
          </a:p>
          <a:p>
            <a:r>
              <a:rPr lang="en-IE" dirty="0" smtClean="0"/>
              <a:t>RV						€1,115 RV	(€223,040 by 0.5%)</a:t>
            </a:r>
          </a:p>
          <a:p>
            <a:endParaRPr lang="en-IE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Wind Farm (post revaluation)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IE" dirty="0" smtClean="0"/>
              <a:t> </a:t>
            </a:r>
          </a:p>
          <a:p>
            <a:r>
              <a:rPr lang="en-IE" b="1" u="sng" dirty="0" smtClean="0"/>
              <a:t>Information required for wind farm valuations:</a:t>
            </a:r>
            <a:endParaRPr lang="en-IE" dirty="0" smtClean="0"/>
          </a:p>
          <a:p>
            <a:pPr lvl="0"/>
            <a:r>
              <a:rPr lang="en-IE" dirty="0" smtClean="0"/>
              <a:t>Financial Information</a:t>
            </a:r>
          </a:p>
          <a:p>
            <a:pPr lvl="0"/>
            <a:r>
              <a:rPr lang="en-IE" dirty="0" smtClean="0"/>
              <a:t>Total Installed Generating Capacity (TIGC)</a:t>
            </a:r>
          </a:p>
          <a:p>
            <a:pPr lvl="0"/>
            <a:r>
              <a:rPr lang="en-IE" dirty="0" smtClean="0"/>
              <a:t>Capacity Factor</a:t>
            </a:r>
          </a:p>
          <a:p>
            <a:endParaRPr lang="en-IE" b="1" u="sng" dirty="0" smtClean="0"/>
          </a:p>
          <a:p>
            <a:r>
              <a:rPr lang="en-IE" b="1" u="sng" dirty="0" smtClean="0"/>
              <a:t>Valuation Process:</a:t>
            </a:r>
            <a:endParaRPr lang="en-IE" dirty="0" smtClean="0"/>
          </a:p>
          <a:p>
            <a:pPr lvl="0"/>
            <a:r>
              <a:rPr lang="en-IE" dirty="0" smtClean="0"/>
              <a:t>Request for financial information.</a:t>
            </a:r>
          </a:p>
          <a:p>
            <a:pPr lvl="0"/>
            <a:r>
              <a:rPr lang="en-IE" dirty="0" smtClean="0"/>
              <a:t>Output of electricity considered to calculate the Capacity Factor.</a:t>
            </a:r>
          </a:p>
          <a:p>
            <a:pPr lvl="0"/>
            <a:r>
              <a:rPr lang="en-IE" dirty="0" smtClean="0"/>
              <a:t>Detailed Receipts &amp; Expenditure valuations carried out for each site.</a:t>
            </a:r>
          </a:p>
          <a:p>
            <a:pPr lvl="0"/>
            <a:r>
              <a:rPr lang="en-IE" dirty="0" smtClean="0"/>
              <a:t>In Limerick the NAV per MW for site with 32% Capacity Factor was determined at €80,000.</a:t>
            </a:r>
          </a:p>
          <a:p>
            <a:pPr>
              <a:buNone/>
            </a:pPr>
            <a:r>
              <a:rPr lang="en-IE" dirty="0" smtClean="0"/>
              <a:t> </a:t>
            </a:r>
          </a:p>
          <a:p>
            <a:r>
              <a:rPr lang="en-IE" b="1" u="sng" dirty="0" smtClean="0"/>
              <a:t>Example:</a:t>
            </a:r>
            <a:endParaRPr lang="en-IE" dirty="0" smtClean="0"/>
          </a:p>
          <a:p>
            <a:r>
              <a:rPr lang="en-IE" dirty="0" smtClean="0"/>
              <a:t>Number of Turbines				5</a:t>
            </a:r>
          </a:p>
          <a:p>
            <a:r>
              <a:rPr lang="en-IE" dirty="0" smtClean="0"/>
              <a:t>Generating Capacity per Turbine		2MW</a:t>
            </a:r>
          </a:p>
          <a:p>
            <a:r>
              <a:rPr lang="en-IE" dirty="0" smtClean="0"/>
              <a:t>TIGC						10MW</a:t>
            </a:r>
          </a:p>
          <a:p>
            <a:r>
              <a:rPr lang="en-IE" dirty="0" smtClean="0"/>
              <a:t>Capacity Factor					34%</a:t>
            </a:r>
          </a:p>
          <a:p>
            <a:pPr>
              <a:buNone/>
            </a:pPr>
            <a:r>
              <a:rPr lang="en-IE" b="1" dirty="0" smtClean="0"/>
              <a:t> </a:t>
            </a:r>
            <a:endParaRPr lang="en-IE" dirty="0" smtClean="0"/>
          </a:p>
          <a:p>
            <a:r>
              <a:rPr lang="en-IE" b="1" u="sng" dirty="0" smtClean="0"/>
              <a:t>Valuation:</a:t>
            </a:r>
            <a:endParaRPr lang="en-IE" dirty="0" smtClean="0"/>
          </a:p>
          <a:p>
            <a:r>
              <a:rPr lang="en-IE" dirty="0" smtClean="0"/>
              <a:t>NAV per MW					€80,000 (based on Capacity Factor of 32%)</a:t>
            </a:r>
          </a:p>
          <a:p>
            <a:r>
              <a:rPr lang="en-IE" dirty="0" smtClean="0"/>
              <a:t>NAV per MW adjusted to 34% Capacity Factor	€85,000 (€80,000 multiplied by 34/32)</a:t>
            </a:r>
          </a:p>
          <a:p>
            <a:r>
              <a:rPr lang="en-IE" dirty="0" smtClean="0"/>
              <a:t>Multiplied by TIGC				10MW</a:t>
            </a:r>
          </a:p>
          <a:p>
            <a:r>
              <a:rPr lang="en-IE" dirty="0" smtClean="0"/>
              <a:t>NAV						€850,000</a:t>
            </a:r>
          </a:p>
          <a:p>
            <a:endParaRPr lang="en-IE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dirty="0" smtClean="0"/>
              <a:t>Fundamental Principles</a:t>
            </a:r>
            <a:endParaRPr lang="en-GB" sz="4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5"/>
            <a:ext cx="8208912" cy="39604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IE" dirty="0" smtClean="0"/>
              <a:t>Valuation system based on </a:t>
            </a:r>
            <a:r>
              <a:rPr lang="en-IE" i="1" dirty="0" smtClean="0"/>
              <a:t>Net Annual Value </a:t>
            </a:r>
            <a:r>
              <a:rPr lang="en-IE" dirty="0" smtClean="0"/>
              <a:t>(NAV)</a:t>
            </a:r>
          </a:p>
          <a:p>
            <a:pPr>
              <a:lnSpc>
                <a:spcPct val="90000"/>
              </a:lnSpc>
            </a:pPr>
            <a:endParaRPr lang="en-IE" dirty="0" smtClean="0"/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Tx/>
            </a:pP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Equity &amp; Fairness through Correctness and Uniformity</a:t>
            </a:r>
          </a:p>
          <a:p>
            <a:pPr lvl="1" eaLnBrk="1" hangingPunct="1">
              <a:lnSpc>
                <a:spcPct val="90000"/>
              </a:lnSpc>
              <a:buClr>
                <a:schemeClr val="accent6"/>
              </a:buClr>
              <a:buSzTx/>
              <a:buNone/>
            </a:pPr>
            <a:endParaRPr lang="en-IE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Tx/>
            </a:pP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Production of a Valuation List which reflects estimated value of each property, on a specified date,  </a:t>
            </a:r>
            <a:r>
              <a:rPr lang="en-IE" dirty="0" smtClean="0">
                <a:solidFill>
                  <a:srgbClr val="00B050"/>
                </a:solidFill>
              </a:rPr>
              <a:t>relative </a:t>
            </a: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to the estimated value of every other property on that list</a:t>
            </a:r>
            <a:endParaRPr lang="en-IE" sz="2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5" descr="TOWER Software Partner Program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392080"/>
            <a:ext cx="2592288" cy="146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/>
              <a:t>Format of the Presentation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14625"/>
            <a:ext cx="7772400" cy="3381375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2"/>
              </a:buClr>
            </a:pPr>
            <a:r>
              <a:rPr lang="en-IE" dirty="0" smtClean="0"/>
              <a:t>Background </a:t>
            </a:r>
          </a:p>
          <a:p>
            <a:pPr eaLnBrk="1" hangingPunct="1">
              <a:buClr>
                <a:schemeClr val="tx2"/>
              </a:buClr>
            </a:pPr>
            <a:r>
              <a:rPr lang="en-IE" dirty="0" smtClean="0"/>
              <a:t>Revaluation versus Revision</a:t>
            </a:r>
          </a:p>
          <a:p>
            <a:pPr eaLnBrk="1" hangingPunct="1">
              <a:buClr>
                <a:schemeClr val="tx2"/>
              </a:buClr>
            </a:pPr>
            <a:r>
              <a:rPr lang="en-IE" dirty="0" smtClean="0"/>
              <a:t>Wind Farms pre and post revaluation</a:t>
            </a:r>
          </a:p>
          <a:p>
            <a:pPr eaLnBrk="1" hangingPunct="1">
              <a:buClr>
                <a:schemeClr val="tx2"/>
              </a:buClr>
            </a:pPr>
            <a:r>
              <a:rPr lang="en-IE" dirty="0" smtClean="0"/>
              <a:t>Appeal Provisions</a:t>
            </a:r>
          </a:p>
          <a:p>
            <a:pPr>
              <a:buClr>
                <a:schemeClr val="tx2"/>
              </a:buClr>
            </a:pPr>
            <a:r>
              <a:rPr lang="en-IE" dirty="0" smtClean="0"/>
              <a:t>The Valuation (Amendment) Act 2015</a:t>
            </a:r>
            <a:endParaRPr lang="en-GB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496944" cy="7920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Estimating the NAV - Primary Evidence</a:t>
            </a:r>
            <a:endParaRPr lang="en-GB" sz="3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pPr algn="ctr" eaLnBrk="1" hangingPunct="1">
              <a:buClr>
                <a:schemeClr val="accent6"/>
              </a:buClr>
              <a:buNone/>
            </a:pPr>
            <a:endParaRPr lang="en-IE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>
              <a:buClr>
                <a:schemeClr val="accent6"/>
              </a:buClr>
              <a:buNone/>
            </a:pPr>
            <a:endParaRPr lang="en-IE" sz="4000" dirty="0" smtClean="0"/>
          </a:p>
          <a:p>
            <a:pPr algn="ctr" eaLnBrk="1" hangingPunct="1">
              <a:buClr>
                <a:schemeClr val="accent6"/>
              </a:buClr>
              <a:buNone/>
            </a:pPr>
            <a:endParaRPr lang="en-IE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>
              <a:buClr>
                <a:schemeClr val="accent6"/>
              </a:buClr>
              <a:buNone/>
            </a:pPr>
            <a:endParaRPr lang="en-IE" sz="4000" dirty="0" smtClean="0"/>
          </a:p>
          <a:p>
            <a:pPr algn="ctr" eaLnBrk="1" hangingPunct="1">
              <a:buClr>
                <a:schemeClr val="accent6"/>
              </a:buClr>
              <a:buNone/>
            </a:pPr>
            <a:endParaRPr lang="en-IE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>
              <a:buClr>
                <a:schemeClr val="accent6"/>
              </a:buClr>
              <a:buNone/>
            </a:pPr>
            <a:endParaRPr lang="en-IE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251520" y="2060848"/>
          <a:ext cx="8496944" cy="424847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U-Turn Arrow 8"/>
          <p:cNvSpPr/>
          <p:nvPr/>
        </p:nvSpPr>
        <p:spPr>
          <a:xfrm>
            <a:off x="3131840" y="1628800"/>
            <a:ext cx="5544616" cy="1152128"/>
          </a:xfrm>
          <a:prstGeom prst="uturnArrow">
            <a:avLst>
              <a:gd name="adj1" fmla="val 15913"/>
              <a:gd name="adj2" fmla="val 25000"/>
              <a:gd name="adj3" fmla="val 25000"/>
              <a:gd name="adj4" fmla="val 43750"/>
              <a:gd name="adj5" fmla="val 8884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0" name="U-Turn Arrow 9"/>
          <p:cNvSpPr/>
          <p:nvPr/>
        </p:nvSpPr>
        <p:spPr>
          <a:xfrm flipV="1">
            <a:off x="5508104" y="5661248"/>
            <a:ext cx="2592288" cy="936104"/>
          </a:xfrm>
          <a:prstGeom prst="uturnArrow">
            <a:avLst>
              <a:gd name="adj1" fmla="val 20078"/>
              <a:gd name="adj2" fmla="val 25000"/>
              <a:gd name="adj3" fmla="val 30906"/>
              <a:gd name="adj4" fmla="val 43750"/>
              <a:gd name="adj5" fmla="val 75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2" name="U-Turn Arrow 11"/>
          <p:cNvSpPr/>
          <p:nvPr/>
        </p:nvSpPr>
        <p:spPr>
          <a:xfrm>
            <a:off x="1115616" y="1268760"/>
            <a:ext cx="6840760" cy="1440160"/>
          </a:xfrm>
          <a:prstGeom prst="uturnArrow">
            <a:avLst>
              <a:gd name="adj1" fmla="val 10234"/>
              <a:gd name="adj2" fmla="val 24664"/>
              <a:gd name="adj3" fmla="val 24223"/>
              <a:gd name="adj4" fmla="val 43750"/>
              <a:gd name="adj5" fmla="val 82383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Key Milestones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3" y="1556792"/>
            <a:ext cx="7515746" cy="475252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Clr>
                <a:schemeClr val="accent6"/>
              </a:buClr>
              <a:buSzTx/>
            </a:pPr>
            <a:r>
              <a:rPr lang="en-IE" sz="3300" dirty="0" smtClean="0">
                <a:solidFill>
                  <a:schemeClr val="accent5">
                    <a:lumMod val="75000"/>
                  </a:schemeClr>
                </a:solidFill>
              </a:rPr>
              <a:t>Commissioner makes Valuation Order fixing Valuation Date</a:t>
            </a:r>
          </a:p>
          <a:p>
            <a:pPr lvl="1" eaLnBrk="1" hangingPunct="1">
              <a:lnSpc>
                <a:spcPct val="90000"/>
              </a:lnSpc>
              <a:buClr>
                <a:schemeClr val="accent6"/>
              </a:buClr>
              <a:buSzTx/>
              <a:buNone/>
            </a:pPr>
            <a:endParaRPr lang="en-GB" sz="3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Tx/>
            </a:pPr>
            <a:r>
              <a:rPr lang="en-GB" sz="3300" dirty="0" smtClean="0">
                <a:solidFill>
                  <a:schemeClr val="accent5">
                    <a:lumMod val="75000"/>
                  </a:schemeClr>
                </a:solidFill>
              </a:rPr>
              <a:t>Collection and analysis of data</a:t>
            </a:r>
            <a:endParaRPr lang="en-IE" sz="33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chemeClr val="accent6"/>
              </a:buClr>
              <a:buSzTx/>
            </a:pPr>
            <a:r>
              <a:rPr lang="en-IE" sz="2600" dirty="0" smtClean="0">
                <a:solidFill>
                  <a:schemeClr val="accent5">
                    <a:lumMod val="75000"/>
                  </a:schemeClr>
                </a:solidFill>
              </a:rPr>
              <a:t>Rent/Lease/Tenure/Financial details</a:t>
            </a:r>
          </a:p>
          <a:p>
            <a:pPr lvl="1" eaLnBrk="1" hangingPunct="1">
              <a:lnSpc>
                <a:spcPct val="90000"/>
              </a:lnSpc>
              <a:buClr>
                <a:schemeClr val="accent6"/>
              </a:buClr>
              <a:buSzTx/>
            </a:pPr>
            <a:r>
              <a:rPr lang="en-IE" sz="2600" dirty="0" smtClean="0">
                <a:solidFill>
                  <a:schemeClr val="accent5">
                    <a:lumMod val="75000"/>
                  </a:schemeClr>
                </a:solidFill>
              </a:rPr>
              <a:t>Physical property data</a:t>
            </a:r>
          </a:p>
          <a:p>
            <a:pPr lvl="1" eaLnBrk="1" hangingPunct="1">
              <a:lnSpc>
                <a:spcPct val="90000"/>
              </a:lnSpc>
              <a:buClr>
                <a:schemeClr val="accent6"/>
              </a:buClr>
              <a:buSzTx/>
              <a:buNone/>
            </a:pPr>
            <a:endParaRPr lang="en-IE" sz="3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Tx/>
            </a:pPr>
            <a:r>
              <a:rPr lang="en-IE" sz="3300" dirty="0" smtClean="0"/>
              <a:t>VO issues Proposed Valuation Certificates to Ratepayers</a:t>
            </a: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Tx/>
            </a:pPr>
            <a:endParaRPr lang="en-IE" sz="33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Tx/>
            </a:pPr>
            <a:r>
              <a:rPr lang="en-IE" sz="3300" dirty="0" smtClean="0">
                <a:solidFill>
                  <a:schemeClr val="accent5">
                    <a:lumMod val="75000"/>
                  </a:schemeClr>
                </a:solidFill>
              </a:rPr>
              <a:t>Representations Stage</a:t>
            </a: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Tx/>
            </a:pPr>
            <a:r>
              <a:rPr lang="en-IE" sz="3300" dirty="0" smtClean="0">
                <a:solidFill>
                  <a:schemeClr val="accent5">
                    <a:lumMod val="75000"/>
                  </a:schemeClr>
                </a:solidFill>
              </a:rPr>
              <a:t>Publication of Valuation List</a:t>
            </a: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Tx/>
            </a:pPr>
            <a:r>
              <a:rPr lang="en-IE" sz="3300" dirty="0" smtClean="0">
                <a:solidFill>
                  <a:schemeClr val="accent5">
                    <a:lumMod val="75000"/>
                  </a:schemeClr>
                </a:solidFill>
              </a:rPr>
              <a:t>Appeals before Valuation Tribunal</a:t>
            </a:r>
            <a:endParaRPr lang="en-IE" sz="3300" dirty="0" smtClean="0"/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Tx/>
              <a:buFontTx/>
              <a:buNone/>
            </a:pPr>
            <a:endParaRPr lang="en-IE" sz="2400" dirty="0" smtClean="0"/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Tx/>
            </a:pPr>
            <a:endParaRPr lang="en-GB" sz="2400" dirty="0" smtClean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/>
              <a:t>Can I Appeal My Valuation </a:t>
            </a:r>
            <a:endParaRPr lang="en-GB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2"/>
              </a:buClr>
            </a:pPr>
            <a:r>
              <a:rPr lang="en-GB" dirty="0" smtClean="0"/>
              <a:t>To the Commissioner –subject to amendment</a:t>
            </a:r>
          </a:p>
          <a:p>
            <a:pPr>
              <a:buClr>
                <a:schemeClr val="tx2"/>
              </a:buClr>
            </a:pPr>
            <a:endParaRPr lang="en-GB" dirty="0" smtClean="0"/>
          </a:p>
          <a:p>
            <a:pPr>
              <a:buClr>
                <a:schemeClr val="tx2"/>
              </a:buClr>
            </a:pPr>
            <a:r>
              <a:rPr lang="en-GB" dirty="0" smtClean="0"/>
              <a:t>Valuation Tribunal</a:t>
            </a:r>
          </a:p>
          <a:p>
            <a:pPr>
              <a:buClr>
                <a:schemeClr val="tx2"/>
              </a:buClr>
            </a:pPr>
            <a:endParaRPr lang="en-GB" dirty="0" smtClean="0"/>
          </a:p>
          <a:p>
            <a:pPr>
              <a:buClr>
                <a:schemeClr val="tx2"/>
              </a:buClr>
            </a:pPr>
            <a:r>
              <a:rPr lang="en-GB" dirty="0" smtClean="0"/>
              <a:t>High &amp; Supreme Courts</a:t>
            </a:r>
          </a:p>
          <a:p>
            <a:pPr>
              <a:buClr>
                <a:schemeClr val="tx2"/>
              </a:buClr>
            </a:pPr>
            <a:endParaRPr lang="en-GB" dirty="0" smtClean="0"/>
          </a:p>
          <a:p>
            <a:pPr>
              <a:buClr>
                <a:schemeClr val="tx2"/>
              </a:buClr>
            </a:pPr>
            <a:r>
              <a:rPr lang="en-GB" dirty="0" smtClean="0"/>
              <a:t>Appeal to Commissioner may be subject to legislative change</a:t>
            </a:r>
          </a:p>
          <a:p>
            <a:endParaRPr lang="en-GB" dirty="0" smtClean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Summary</a:t>
            </a:r>
          </a:p>
        </p:txBody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357563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2"/>
              </a:buClr>
              <a:buNone/>
            </a:pPr>
            <a:endParaRPr lang="en-GB" dirty="0" smtClean="0"/>
          </a:p>
          <a:p>
            <a:pPr eaLnBrk="1" hangingPunct="1">
              <a:buClr>
                <a:schemeClr val="tx2"/>
              </a:buClr>
            </a:pPr>
            <a:r>
              <a:rPr lang="en-GB" dirty="0" smtClean="0"/>
              <a:t>Fairer transparent system for </a:t>
            </a:r>
            <a:r>
              <a:rPr lang="en-IE" dirty="0" smtClean="0"/>
              <a:t>all </a:t>
            </a:r>
            <a:r>
              <a:rPr lang="en-GB" dirty="0" smtClean="0"/>
              <a:t>ratepayers</a:t>
            </a:r>
            <a:endParaRPr lang="en-IE" dirty="0" smtClean="0"/>
          </a:p>
          <a:p>
            <a:pPr eaLnBrk="1" hangingPunct="1">
              <a:buClr>
                <a:schemeClr val="tx2"/>
              </a:buClr>
            </a:pPr>
            <a:r>
              <a:rPr lang="en-IE" dirty="0" smtClean="0"/>
              <a:t>Revenue neutral - </a:t>
            </a:r>
            <a:r>
              <a:rPr lang="en-GB" dirty="0" smtClean="0"/>
              <a:t>rates take capped</a:t>
            </a:r>
            <a:endParaRPr lang="en-IE" dirty="0" smtClean="0"/>
          </a:p>
          <a:p>
            <a:pPr eaLnBrk="1" hangingPunct="1">
              <a:buClr>
                <a:schemeClr val="tx2"/>
              </a:buClr>
            </a:pPr>
            <a:r>
              <a:rPr lang="en-IE" dirty="0" smtClean="0"/>
              <a:t>Redistribution </a:t>
            </a:r>
            <a:endParaRPr lang="en-GB" dirty="0" smtClean="0"/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5693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4000" dirty="0" smtClean="0">
                <a:solidFill>
                  <a:schemeClr val="accent1">
                    <a:satMod val="150000"/>
                  </a:schemeClr>
                </a:solidFill>
              </a:rPr>
              <a:t>Valuation (Amendment) Act 2015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773238"/>
            <a:ext cx="7921625" cy="4103687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6"/>
              </a:buClr>
              <a:buNone/>
              <a:defRPr/>
            </a:pPr>
            <a:endParaRPr lang="en-IE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Accelerate the National Revaluation Programme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Streamline the Appeal Process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Provide for additional valuation approaches:</a:t>
            </a:r>
          </a:p>
          <a:p>
            <a:pPr marL="742950" lvl="2" indent="-342900" fontAlgn="auto"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Self Assessment by Ratepayers</a:t>
            </a:r>
          </a:p>
          <a:p>
            <a:pPr marL="742950" lvl="2" indent="-342900" fontAlgn="auto"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Contracting External Valuation Services and</a:t>
            </a:r>
          </a:p>
          <a:p>
            <a:pPr marL="742950" lvl="2" indent="-342900" fontAlgn="auto"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Statistical Valuation Techniques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 smtClean="0"/>
          </a:p>
          <a:p>
            <a:pPr lvl="6">
              <a:buNone/>
            </a:pPr>
            <a:r>
              <a:rPr lang="en-IE" sz="3600" dirty="0" smtClean="0"/>
              <a:t>QUESTIONS</a:t>
            </a:r>
          </a:p>
        </p:txBody>
      </p:sp>
    </p:spTree>
  </p:cSld>
  <p:clrMapOvr>
    <a:masterClrMapping/>
  </p:clrMapOvr>
  <p:transition spd="med"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Valuation Office</a:t>
            </a:r>
          </a:p>
        </p:txBody>
      </p:sp>
      <p:sp>
        <p:nvSpPr>
          <p:cNvPr id="89091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685800" y="2571750"/>
            <a:ext cx="7772400" cy="314325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GB" dirty="0" smtClean="0"/>
              <a:t>State property agency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endParaRPr lang="en-GB" dirty="0" smtClean="0"/>
          </a:p>
          <a:p>
            <a:pPr eaLnBrk="1" hangingPunct="1">
              <a:buClr>
                <a:schemeClr val="tx2"/>
              </a:buClr>
            </a:pPr>
            <a:r>
              <a:rPr lang="en-GB" dirty="0" smtClean="0"/>
              <a:t>Maintain valuation lists</a:t>
            </a:r>
          </a:p>
          <a:p>
            <a:pPr lvl="1" eaLnBrk="1" hangingPunct="1">
              <a:buClr>
                <a:schemeClr val="tx2"/>
              </a:buClr>
            </a:pPr>
            <a:r>
              <a:rPr lang="en-GB" dirty="0" smtClean="0"/>
              <a:t>Underpins commercial rates income of €1.35b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endParaRPr lang="en-GB" dirty="0" smtClean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/>
              <a:t>Statutory Authority</a:t>
            </a:r>
            <a:endParaRPr 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214438" y="1981200"/>
            <a:ext cx="6786562" cy="4114800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IE" dirty="0" smtClean="0"/>
          </a:p>
          <a:p>
            <a:pPr eaLnBrk="1" hangingPunct="1">
              <a:buClr>
                <a:srgbClr val="FFC000"/>
              </a:buClr>
            </a:pPr>
            <a:r>
              <a:rPr lang="en-IE" dirty="0" smtClean="0"/>
              <a:t>Valuation Act 2001</a:t>
            </a:r>
          </a:p>
          <a:p>
            <a:pPr eaLnBrk="1" hangingPunct="1">
              <a:buClr>
                <a:srgbClr val="FFC000"/>
              </a:buClr>
            </a:pPr>
            <a:r>
              <a:rPr lang="en-IE" dirty="0" smtClean="0"/>
              <a:t>What is rateable</a:t>
            </a:r>
          </a:p>
          <a:p>
            <a:pPr eaLnBrk="1" hangingPunct="1">
              <a:buClr>
                <a:srgbClr val="FFC000"/>
              </a:buClr>
            </a:pPr>
            <a:r>
              <a:rPr lang="en-IE" dirty="0" smtClean="0"/>
              <a:t>How property is to be valued</a:t>
            </a:r>
          </a:p>
          <a:p>
            <a:pPr lvl="1" eaLnBrk="1" hangingPunct="1">
              <a:buClr>
                <a:srgbClr val="FFC000"/>
              </a:buClr>
            </a:pPr>
            <a:r>
              <a:rPr lang="en-IE" dirty="0" smtClean="0"/>
              <a:t>Revision</a:t>
            </a:r>
          </a:p>
          <a:p>
            <a:pPr lvl="1" eaLnBrk="1" hangingPunct="1">
              <a:buClr>
                <a:srgbClr val="FFC000"/>
              </a:buClr>
            </a:pPr>
            <a:r>
              <a:rPr lang="en-IE" dirty="0" smtClean="0"/>
              <a:t>Revaluation</a:t>
            </a:r>
          </a:p>
          <a:p>
            <a:pPr lvl="1" eaLnBrk="1" hangingPunct="1">
              <a:buClr>
                <a:srgbClr val="FFC000"/>
              </a:buClr>
            </a:pPr>
            <a:endParaRPr lang="en-IE" dirty="0" smtClean="0"/>
          </a:p>
          <a:p>
            <a:pPr lvl="1" eaLnBrk="1" hangingPunct="1">
              <a:buClr>
                <a:srgbClr val="FFC000"/>
              </a:buClr>
            </a:pPr>
            <a:r>
              <a:rPr lang="en-IE" dirty="0" smtClean="0"/>
              <a:t>Statutory Valuations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Motorway Tolls</a:t>
            </a:r>
            <a:endParaRPr lang="en-IE" dirty="0"/>
          </a:p>
        </p:txBody>
      </p:sp>
      <p:pic>
        <p:nvPicPr>
          <p:cNvPr id="41986" name="Picture 2" descr="http://www.rod.ie/wp-content/uploads/2013/03/Toll-Plaz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762750" cy="39528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Marinas</a:t>
            </a:r>
            <a:endParaRPr lang="en-IE" dirty="0"/>
          </a:p>
        </p:txBody>
      </p:sp>
      <p:sp>
        <p:nvSpPr>
          <p:cNvPr id="46082" name="AutoShape 2" descr="data:image/jpeg;base64,/9j/4AAQSkZJRgABAQAAAQABAAD/2wCEAAkGBxISEhUUEhQUFRQVFhYUFBQUFhUVFRYWFRUXFxUXFRQYHSghGhwlHBcWITEiJSkrLi4uFx8zODMsNygtLisBCgoKDg0OGxAQGywkICQsLCwsLzQsLC0sLCwsLCwsLCwsLCwsLCwsLCwsLCwsLCwsLCwsLCwsLCwsLCwsLCwsLP/AABEIALcBEwMBIgACEQEDEQH/xAAbAAACAwEBAQAAAAAAAAAAAAADBAIFBgABB//EAEUQAAIBAwIDBgQDBAcGBgMAAAECEQADIQQSBTFBEyJRYXGBBjKRoSNCsRTB0fAVUlNicpKiJDNDguHxFpOkssLSB3OD/8QAGgEAAwEBAQEAAAAAAAAAAAAAAAECAwQFBv/EACcRAAICAQQCAwABBQAAAAAAAAABAhESAxMhMUFRBCJh8HGBobHR/9oADAMBAAIRAxEAPwA4FTArgKmBX09nz5yiiAVwFTApWM5RREFeKKKq1LYySCjJQ1FFWs2WmMW6esVXoaYttWM42bxnRodHfVfOraxfDcqy1lquOG3Y515+tpVydelqNui2qv4hdYYmKk+s8KX1d4MKyhFp8mspWuCm1TnxpC7mntRSL16UFwcEmLPQWo70MiuhGDYBhQ2FGYVBhVEC5FQYUVhUCKoQEihmjMKgRTJYIioEUUiokUwsCRUCKMRUCKCkwJFRIopFQIoKQIioEUYioMKCgRFQIopFRIqkAEiuqZFeVQWaFVqYWuUVMCsWzNHAURRXqrUwKmxnKtTVa9UUQClY6PAtTVakoqYFTY6OVaMgqKiiKKlloPbNPWbsCkEFGBrCcbNoyoZ7WvO1peuqMUPJnXTNJ3FpljQXrWPBEuRVhQmFMstBYVsmZNAGoZFHZaGwqrIoXcUIimGFCYVSYgDCoEUcihladioCRUSKKRUSKqyaAkVEiikVEiiwAkUMijkUMimUmCIqJFFIqBFBQIioEUYiokUWUBiuqZFeUwNGFoipXqrRAtc7kKiIWphamBU1FLIdEQtTVamooirUuRSiQC0QLUgtSC0sh0cqUVUrlFFWpbHRyrUoqS1OobKB1K2YPWORjwPOpRXhWpACy0JlpgrQ2FWmJizChMtMstCZa0TJF2FCYUwy0JhVJktC7ChsKOwobCqTIAMtDIphhQyKdgBIqBFGIqBFOxNAiKgRRiKgRTsQEioEUcioEVViAEVEijFaiVp2UgBFRIoxFRIoKQHbXVOK6kVZplWiBa9C0QLXHkXiRC1MLUgtEC0sisSAWpgUTZUlWjIMTxVqYWpotCDR2x/q/utq376WQ8QoFEC1NbdEFupcgxBhKmFoipUwtS5DxARXRR9teFKWQYizLQytNm3UClUpCxFGFBYU8UpaZcr/AFQpP/NMfp96tSFiKsKEwp1rdBZKpSJxFGWhlaaa3QmSqyJcRYrQytNFKgyU8hYipWoFaZKVApVZBQsVqJWmClRKUZixFytQK0yUqJWnmLAWK1ErTBSolaeYYixWolaYK1ArRkNIX211G211GRVGnVKIEr1akzACTy/iYrzszs2z1bdEW3XqrRVWluD2yC26IqVNUoqpS3B7YNbdI3MJrD4E/bTWj++rZbdV19Pw9Z5sR/6a0v60bgbRYbamFo3Z1MWqW4PbAAVICji3XvZ0s0G2A2122mOzrw26WaDAWK1ErTfZ1BrVPMMBQpSFlfxr3kLX6NVuyVV6Rf8AaNR//H/2Gq3Cdsk1qhNap0ig3HhgI5qzT/hKiP8AV9qe4TtibWqEbVPstCYU90NoSa3Q2t06woTCnui2hNkoZSmzzqDAU90W0KlKgUpoihstPcHtCxWoFaZZagV8qNwe2LlagVpnZUWtmnuE7YqVqBWmuzNDVZEjz+xiq3A2xcrXlMdifCuozDAZT4j039oPQgj9RXPx6w6kLcXEbvLI51m7mm28rCOTEkLa2r47ZAM+oNM2dAig7trEwYa3aBGc5VRP3rLbRe4zQn4jsQT2qnbG6MxPLAr1fijT/wBsnvis5f0dhASVYyCBstkweYxbX7mvLdoMT2Ng45m/ZEH0Nxgfp4Unpoa1GaU/FulHO8vtn9BRLfxdpjyvL7gj9RVFo9EgyyWeu5disQRM5kx9KDssvPYHTGJYiEYwozyU4+nOlgh7jNRb+LLH9oPoc+0edKXviaxsvDfm48gQcjai+GPlNZbhOqsXGZf2clgCykAMpBMZUrjB+3Sn7SIEYtb72+O7py2O7OVXu8+R59BUTjGM8GuSlJvyadvjSwFLb+6CBhScnMesVFfjzTnkzf8AltVdb0G62GS2kZJtNp7Su/8Ad3GNp55x09aetaa3tU3NNbtGYhVs3C4ESciB186l4+i1l7GrPxtpzntQJJGVYcvai/8AjPTTHar0Aw2TnHL0qej02jcRp7WlZhEh1DQMTjxzHr6V7reFaW2tw9nb7Tu7BsRImB3QoExnOYiouPoqpewl74nsoFNxim4SA9u4s+YlRNFtcetsAQWIIkEWrpBGMg7cjNUdp7G5UfS2SoRAbjWFLboBYw3Md9T55NXev0OiFkumks3JEAW7QBJOJBRSwHmJo+voKl7PE45YllNz5ckbHG2c96Rj+Fda+INMzQt5WbwUEn6AVU3Ph/QXLYJt3rUn5WuOrAiejT9qr9R8L2Fub0u3hE91+zcco6pymhJfoO0aJviLTEwL6+eGx9qS0/HLAvX2N5Ru7OCZE7VIPSs5e+H1M/jMCeR2KOXkI8+VLrwad6rdYFWGTzPXpyNUoX4CbiopqVvyqfH/AE2h4zZjN1eR5g9TjpVVxz4ps2SjD8WZG1IEfKRJPoay68BIBlicflfJPXJTE0rxDTy0MTbBKEKWUjwPeJknnmOlVt0ZrUTL1v8A8iWyv+4bdIwHG3b47omfLb70S78d6bcoVLm0ttZmAXb4HDHw+9ZC7wYDPaDJzuYbon8oj9fKm9DwqzubtUZkDFgO1RQQAYJYCck9I6UqRXJsb3xFpgZN63tKmAGmSPAxk+9B03xPpnLAsVKkQXAUMDyKknNUd1tKFbs7Dhu6QVYuIM7pHPEAZ8j1NV3Zm86qA6zukw0wqz8pPrTx4titmv8A6d0sz2qeAnx8JoF34h0qvBvKSR+UM3I9doMcx9ayVrSbIULajvEk2Q8xtiVIJWY/Siamw4KsFsgLMzZVVIIHl96Q0aW78R6VebnzhHMfaqzifxfaCxp/xLhnDBlCgc2yM+kis7qeF3Ljox2MNpHc2qYMwSgAPXn5UD9gdYAByIBgEZaeZPL+NHNAayx8XaVllz2dyCezIdsxyDhYI86qLnxhfYqEtW13EQDuaZ5ZkR60jc4M4tboBBBUFnwTJ+Xu+HjFD/o4q9p5VFXIDGNxtrJAJ9M/rSTlfKCg/EviG9eAGbZVmEoeojmMfrjzoA4neTNsvuIVQ28XB3iCRtI+lIraZUO5SWbuz4Yjn4mAfeoi0ULyO/tjaOY5THTmRy86MmDSLpreucSzseu3eFPlO0yPTzod0aln227owGBG9ZkMf3FZ9apLJvWtrr3WaQplRPiDJ5cudMcQKuWGe7d290LHfLDxAEbAJ86LJp/g3c4XqiTgN5m40n6GK9qvRnUQpYAcgLyAewBrqnN+mH2/DbuLxI2m2BPXcSRGOo8qOAwEMQWHMgQDnoM1G3dJ6enPP8a9uORJx0nngV3M5kBv3tUC3ZWrTLiC9xlPLqAhH3qGlTWOjC52IJJ/NcIAxERmfPdT8Hy9j/PjXoPsI5kxFSMFoeHIoBb5xz23LhXywzGm7othXLgbc78DvDlkDnjFCW4AY5kMq+BlsjJPKINVCcdZrTs1krDgQWJUgPtYyViABPnnymJNIuLl4LXhl3Sh/wAFdrP3cBlBAG7kfTw6U6zjs2IJ+cT6715e0VWafi1uN6qgCv8AkHNZCgjAP5xPrVZa117UpcAd0tsCGt29OtxSdsEbzJHLlP64zc35NFE3BYrk7okDkepxAqJ4HZuEvcsKxIPeZcmJzJFYTRcFthiTqLynaZUqVAkY2gKSOh9ParNUtuezD3XYgmQ1yQcEMGY7gM5jMcudQ2aKNdn0K3btm32cRbjZtEKoEYAiNvPFZTiKDSO7W9Fce2CALv7SzAyBJ2MWjOJI9805oda9gxtJtLJAW1qHYdZe4Vnx6e9PcP4uL6F1XapYpDAZzkwJIGYyeciKzLAcC1V1rls/spsyNxuG/v7hWFm2oiSAB05eUVpLrmMn7mftVJf15kCcQR3cAGcADl7zSV7WyR3QY6kn6iTgf9apQbJlNRHuJ6O1czcRHjC70DkSJwW5ZPpSWpdQMNAwoxtGYCgYwcgR6eVBLk9By85gHx/nFUvHy8ptb89vubequrA7onoMcq0xxVsyyydIvGGcT5Y6TE+tVmnvKHuhmUHecMQDy6TzFT0lpy4Z32pDFnLNthCJ2gqBOeY96pv6WtXmKDUb+YCyxBAycGRyHKDRueg2vZcm8vRk9mX+NBuuYJUg918hp8J5VUf0MkGdoMYa5v7MmBMEgAH1H/Wz0fD2tjum268vwQHOcGBKjzgfeqWrfZL0a6Z4NJa2hSiFQIG4bsc+tVYsaFlFwixbBLqCXS3O1ysiGEzEj1FM6niirbK20uPsgObYskq4EMty2XFweUgZNZqzxxlULbssQC8BgigAsSACG86N1NhtUuWaK7onn8O55gYYRmIjpS+lt6km5tuW1IbY02lbd3VaTM+P2quTjVzZLm9aIJIlXFqT43LYcj3QUfSa7UbLt21bsXVLKSVuPdIPdQgYWe6CTOQeh5U9xdULBrlMYGg1UENfRgSCAECRmenSk7mlvbmRQu6FDFGMElS0wwPQ+PSvU+MT8r2nWOa27qn1lbqCPQGvdJx6zcuxZtaoXLu0Dctm6gIEEkhhAiTP/apyi/BVS9ktPob24dsV2web3BEde7yAJ5nFWFrTW0gKdxBCmLjbVMdAMCKV1zay0SQbTiBnbteDzWTuX/TVVc4tfAlbQ3g8zatOMeaBD9qdqL6FVrsuDoyC34pzmCqMJzzBWDzqDWLjMGa8xYCAQiKY6chFC4Rx27efZctrnqllgeROSbhjl0Bq1u2mGSrATEkR+taxx7ozlkvJT7raMV7UG5EksRORyBUgT4yR0qWnSSoDy53RsZoG1d5BO7nAJjypfiDXJYC1YuE4UtZSTOOSxQ/6O1jFPwgmZ3It2BjmQWPSetRm0+UaUmuBq9pwSA0nlzyOYA5nzodzRoxeVBLCTImSpDfoDRbNi8GUMwZRHMbTG6TkZMkdfCKjbvXQ43W02yBKuWMHBwVE/aqb/Ca/Ra5oNpiGxHKSOXQiuod3iCyZLgzBGwYjHhXUufwqo/pqlJOYP1Jon7M7AqABvHd/KCIyZOOn3pG7fIC7ApO9AR/dLDcfDAkz0ilF4DuuH8iBmOGLEqwGATgZB5ZGPY1Z49E6UcuxvV3ilu7N+2r2QJXYTJ2hgoubvYtET0ohW9d3QAiNbKruZW3bphhBgSD5+lMaThtm2GVVBDwW3d+YAEHdOMTHKaJd1yiQrqWAnbIEeoGY9BXMpy8HS4R7ZEaXcrbptywYm24PIQO8VkUhrbtkI5gtFu663Ljs3etEIyhCYmT1HsajxDjK20011mO9wLnZI3eO+ywUBei7nXJk/Sq3g3C2dxd1MrbG64QxbaCTuJ8zgGR5eEUsmFLosNLw46ohm/B0ylz4O4JUkAnkvcBk5yYHWnLvF7VpeztIyWsqVFq0FacSTeEtPjBnnUtLe1GokaNE7ESLVy5KqzJtIIxMTOQOlFufDl1GU3dTYtgmTbCbi5GSCzQT1zzzVRSbtimnVJ0LaXiIvNCXLiQI2lbe25EAL3VCgGeeeVWVz4dRzL6m5ZaSSodYUEyADE8jmhtwtHZGF0hdrBii9pBxHdHPrkYxikdbo9LbJFziC2zEw9pw2eXdDDHhTkTD+tk+IfBNg22jUtcPObt0dnPQv3ximuAWjasKijKywKbigkg90k4Bz9azNsouoXb/ALSoBkorAlxJJKvjugDritPp9YT8sqT47Rz6EZx9qrTjfJOpLwW9q4VUA8wud+4TuPMCenLp9sLvdEjbjr1gHzoSdoXAEMywFUMX3GYgRM+Pp7UE3mmSc+W0H6CtYxMpSDOPP74H/Wq/jOoKIWRnDDkbbMCSOQkRjlRt38zn6AUK9nnPuD++rcbM8q6FuF9q4Dai6oSMC7qQCQSCZXLDkOcU3qf2LuDtkABYubRYNAVoBfeRE7RJFZXjwbtFNq0O7ljE78iAYIMY5iDnnyrtD8QmwN1zTWBJgM1pmGfDczEe1cr+ro6ozUkW93dqDFolljaRbZyQoYx8nUSegGczNB13DE06hbm5mbk9m6GNsgZDrd7v3Hr1oafHb7Qq37aATBK3GIk+LL7VXXeLq5LvfVzyJ7FmAk47vXry5UZcdlNGh1PCrF1bVxrSFu4QVO1pBEqSp731POiaPhRVFDWjMsZbHNiR83rWXt8d2kC3dbJgbbCKe8eUs3j/ADinbXH9LebZrLRtXRKi5G0wcYuLlZ8MjzNNarXNIzelF+TSs235mtKP7120v2LVRariw024Wwj9oxcFWDLtIAHy4IkN1pm18PaJ2ZnLXLbQ3dc52iBuEwcYmRVvc0dq+hDlbhz8qNaubf6o5GIIHQcqb1m/KHHRS8MzOl1S6okvp12gMWubtoBCznc2F5ZAP3xNeEW1K3bKsSsseygkYiCsg5noKsLTW9IhXZcjwKMw+aYDMAIBM8+npSvEeNsmwG0yFxuBJAgT/VHPHT92amMufZT00P3rT7N4U5UGCVJEj8yZIInwxTGi4QrqGZ1X822QWIIx1AHOqnWfHwtIALdu7J+XabLADOWXE8uQqGu11q/Zt3tRYQdqrFSRuZBMKVuxImAY+oNaPUk+CVpRNFc0VhPkvbGON5KSJB5A4qj1ysGgcQYSCZ7QlBygMhdgJz4cutIW7fCu6fxkYEd4BWAOJbujHI8h+arOxoOHJNwPacfKd7LG4gsAy7ZHiJIn9c5Z+TVRj4Er2rYDfa26hdyJcIQsxuQWfaNhAQiOuDgeVbf4wXDs1tIKhdu0byogNDqxCEbQAQDy51rNZpX/AOAqiyANptMMT88qBtiTOJ5VnOH/AAoqT+JvQLt/s3yS0TtYeA/70KT7CkiHDNGtwLds3NQyfLtDouxg2VcHnz8YP2qzB1bnOnsIsxIlnHmAiASMGZxTS6dBbFsbtqgKNjFDA595YI84NVt/iw00/s5QXB1J7SM4knmfInrRkxV5Bvpkn5vLNu2xxiZJmuqvbj+qnvdgzHJZrb7jOZMXAM+ldR/YRq72ksvtDJIUyFMRMRLf1sE85FHu3wMQSegHP7cvehdoxYLhSRI+XcR4gdB51W2NUtjU6rtXITZZZQSTzBDR54yah23yaKl0F4hxfsrqpcWUa2zgKW+YEwGPVYBnFUGv4qbt5xYt73uC2FXaMbAMgcgoPj7xUbq3+I6j8KAiiA7kKiLJmWPXy6+QzWq4Xo7OkBVYZz874Yt/zDp4AY980iJTjGOUnSM3w+3Z090K+17oEXLrtFqwqhZA8W2nxEwRjrca/iFu+z2iSNOFBsqqmbjkLtJODgkmORxnMEn7FY3q5VmYMHbeZW4wMzcXkcgGBAxyqGoXTq5udmhutkM8vBWWXbvJC5OIiniYL5um2opNlloPh3Uoqh7qWrSg9ze0ieU4gR158zSWs0FtRp3N45uOJgM4lWIYgRAMQBHI5Jpm7w5AyEs5Ld47iQo91ABJyYGKhxK7a/BbHdv29w2yNm1uk56c802zp/GKDTW5ne5HI25lWg/N1InyI5CtDe+LHRAOyaFGTBRfdjyAqt1XFkMhBcj+6ET9Zikb/wATXrKsLACs0Ax+I2OW5jgegAq27XJkko9FhY+Lb2qJW0baIuWZRvY+QZ8HrkDFEBcn87dY7xEAZx0EDMVj9Ho9Sbm9mYNk7mEgbonDY+3StNpWbvd47jhVHUEQeUfpma10+F0Yzbb7HNNq9hY7ZJECSRGcxBHTHoahqZ3HCiYMLtIyAeeaZ4boy9t2e4LSYyysVYqejqpiCfGltfaKOwICjmoEqCCcRv70RPPwqlJZClF4gS/p7wKjPl9Nv8JoRb09mk/aoT4/z/mmtjBhHzyHvI+8Gaodfwtr795sZxggY8KuGf094j7Uuj58PTMVnKKl2UpNdFIvw4P6xH0+2K8XgyKdt2/2Vt4/EK7oIOJAIx3udaA3AOoHqRP0pDiFhLrKG73dbA6SVyD44rKelGuDWGq75CWNNwmyQDqWvOPzIijPPBckD60PXfEHCrndNi7d55uMUj3QT9KWt8EsLzUe8n7CmLdi1MIiz/hqdudU2XuRvhCVv4rS2u3S6FLfq1xv386seCfGauypeVrd0naGQMQT4beY+9WPDuGPejaVRCYFxsKx6qnV28h4dKuL3w7aVIUKb7Y3sZYQJK2x6Az1is5acVxZotSdWkI3uMZJW6zxH4eEXAIkHbuB9ZBpqxrtJdQ2nZSPmJ1BtksSMmQABGB08axvENBeN8DaVW20tPXwIIxHuOdDfhnZPIsh0jauyFImQ0ndPI85qUqCEtRq5UabV/CegaScnmq270qREzOT9DFV17VjTNF/TM9oItvT7yezRAInvKRcYiBzBGeUmrngmoRE/CRe9DXLe1ZDxB3Acj6GPrVhe1togi4DbBENJQoREZDEGfY0RnzybNHyP4i1tl7n+zoUt4EE5J6kiYEnwxWz0GiNpwnYWGUczcVXF3oSwznPh4eFOO1pixs2VNpeQs2Nx9WYKASefPE+EVW63iDM4C7rYAJfewtHa3+AlgZHrTbQsS8J0Vti/YJYP5nVuw6zzUifHzrP8Y4mpcDTX2I298khjuk8nYEkQR79elKXbKCGNlH3Ane1q9ckA/211g465EEelG0PC7LtPctW23FRvJeAcQWMkDEnyp8MTYhduMRLlm8nYsPYExQha3r3cD0q/scPkEDsGuI8oBuZtk/mskd7kPqYqxs6a1fG4ooxJ/4bDnMhRiIOD5eNEVG+RPLwBvpLtuZidzZYmfmMdfCvaqrFhIPaalUcs5Km6sgFyVnPhFdRYufTIaf4gWzZ0+JKo6mT8xLGAOp5Z/k0vw3h9/XXDevErbO2CBllWYCDlH976TzDHw98Kg7bmqgkDu2efn+J/wDUYznwGi41xu3pkJ7u+MKQYUcgWHM9IHX71m3Zb45kNJpFtWStlAoQEosSAfFvHzJ8azvELeqZDde9bT5QluyiAuWMbQQOkmTBODyqk1vF3uahbnavctodoBAtBgQSpCLgZg+MbfZjQ/EmpuhdNYVUDKEYyWbaFgks2FXniOpHXIuCZqMu0NcD0J1Cbrj3RAbcTcddgDCWIEYz+7xjuD6NLt42UBud+BcZidqBRJOT1JIho6ZmnNPwK0o2s1xwfmBMAkSeQAgTT1kWtOO5ttCMmQOXiTz96oagl0jQ67gmnu90draIGLlp8GIElTIHoIrJfE3w7f0zIto3b8jc0LLBmwg7KZJwTIPUYpq98ZW7IPeF547iJ1bpuYYA+/gKnwW/dZu1vSdkXbzgkZnuoPeFAHQeVN+jHWni0orlv/HkzVrgutviAl+4QSHTdbtbPDeh5E5ifA1Y6T4S19sg29OFPUm8n0IFzP061vNPcUoHCJbV+/3zkyebAwJPrUtNxhVMWn3M35bNpXJ8MkED61HNnRgqKM8M1Qy9l+QnYQwkc4AmRQ7DlHBDFXXptBKnwaOXmDVte4natyGY2yZJS3ca7fJ8Nit2dof4icdOVG4RdS8Cb2ouqkk7ACWIgKAzquSZPTp51tvSaM9mKZcaTTizYJa21u6ASVtlcrv+XvuQQYA+X61luKb2JlQzEBgysXKIogjLY5GQRj0rUW7WluIdxv8AZAgo7swJbIZus5PQeoxJyfGLNtHi27FSAe8pUkNJM+IGPWs9J/YrVX1Kx29PeDQmuD1/wivHZR0/Sgvf9PpP7q7rPPaDhj0ED0/iaBOTmI/npTOk4fcvAMWhTMEyZgwYHr05+VGvcLVQ4c9kykbXutb2N0YAT4ciJzWctRIuOjJ8iPaRyKz5wTQLk7wSeh6RHp/PWnLOjVgdrhucmzbuXY5H5sKMefWmk4F1ZXAHW/dt2Vz1hAx6eNRLWiXHQmVD3F8f0H2r21cY4ALRkCMe4FW5t2VKKj2GZmA2WrbXn2mZZXcsDy8BVkuicjFq80db14Wl9dtj9CKh/IRpH4z8sr9bxrVELvtoFEFdxt2gsYkBlkH086C2susJuFiOY2i7dHsdoX6GveON2OwAaVVZ0NzsgO3XawYFZMscDp4TirDfbuGVGs1J8SWtrPgZKL9qyzfg6MUuGyk1WsAWTbuZIE3NtlckeMz9aH+3EtCG1PhaS7qX/TYfrVhxLQoSrMum0rIQyNv33JBnNsAK2fWpniZeYuam6OhsILFv3eAR67iKVsdFNdbVb1R2e2G+VroFlSBMys7QY/LnpXj6ayM/tG5sFgiyhkGciF5xzI61bX+GvdWGsW7U/wDEuXHu3gPJh/GoWPha2uXdn/wwo9+Z+4oteWFPwI6Pi9i2gXshMy3aOz2wYAnYARTWnZA5ewXBYQ37JZIVusM12VnzFW2m0NhPktLPjG4/UyRTTSOeB5yPrjl6/Wla8IdPyUxtX3HftqwnJv3Wu+h7JTtnyqSaDdM3iByKWlFpRPPu5IP0q2uIoBYspCmCyMCBH3PpSvaqV3sOQOcTA8xRbXIUmZ7ifAL2Db23FAAAYkNzJPezPPpSVxbxG26EkHA1F5iB6Kp5CObGKtPhvjjahriGNyw67ZBZCc+sY+tXLsrYbr0IkelGcmhYx8GP/o5Tn9rtjyt2CUB6hTGRXla0WQMBiB0AdgB6DcIrqVjxBcU4oNOkthjAQQDz5Ejmc9Ov1jPcP4Nb16Lqbz3BZE78gFjJk8unUzAHLqKr+Caa7xLVfiFgglmbqJAAHkZmI8MAQBW6t3FskdoBZAAXazqA4U/h7iT3YmMAHujwqkqJSt2UfxDodiWUtra2llNrTMjIVQLtF64QdzN/ignMDBqGtdNNaY2rahyNqhE5sep8hz9qLxLjFstALXIJJcSS7Hmd+JAAAAPT1NVWp4sfyBLfiWIn/SaoQlZsa25ljcIjqxjmOgxRdJwAFWNx4DGTsK8h5wesdOgpfV8TcgzdJMGABA9JNKW9WpA3h3YYOSRPkKOALZ9DokJk7z4Ft0/SCKtrHG1RNidvt/qp3VPq7kH9aqNDpr7/AO6013/JsH1aBRrvCtSI7R9PYn+0ugt/lWf1pWCSHH4uxMraQZ53Wa6322j6g0lrOONG17rMP7O3CJ/zKgC/WTR7Hw6tz5r+oveWnsFV/wDMfu1Y8M+HbLbuy0hbYwRm1N8gAlFfKWgQe6y/X1qWx0yv4Nr7RgYVz+U//E9a+gfCOsuW22ssWmMvuWAYBjMc/LrVHZtpZJUajSacnmumtq1w+5LMf8tMW1ttmNbf/wARNlPXaxtiPY03qXGgjp07s+h8T49pUQp2qqvLuqBBmZ7xAPpyM5nNYPWajTXECoLr3NxLXbdt2L8+uUByOtDv6S4Gs7LFi1N4AEk3GJ7N/nAC48t3OKhd1zLqLtrUaoW0VEZWthLe8nmOrYzgHoalN3wW0qoEvCjzGnb/ABam8qD/AC2p/dULrKhUB9MCXCsNPaN64qwSSCdxJkARt60dLulY/h2NRqjiGdXZSfHfeMUlxDQ6gXv2tUtafZbHcZw5bYSwhVAEkSsT+tPKT7ZKhFdIsP2YvjZrLvncuCwn+RCp/wBNTPDrltGZLWjssASCRuJMYBunbHrBpTUcUSfxNdcuN/U0yBAfQqCf9VCRBuDWdAzn+01TZ88OSfPFLEqwXA+JpeW4bty/2rsGNqyr57ioTNoTPdjnEbepNPLola4ty3o33JyfUXtgxOSqlmb/AJhRLul1TlGa9bshZ2iwpwGwQSx5cvEcsYrrnAbRO64129/+y4xg+SiPpQ6Qlb/n8/0JcVuo7o97U2Lbpy/ZlLXR1ALyZE/3cVBLnaDNrVak5zcc2rRE4IXA9oNP8JuILl5FS0vZsuw2wJKFQe83UgmPen9xPy5jMdR7HJH6daWXoeLXZWafS6hf92um0y/3F3v78lNceFhiWu3rzsRDAN2akDl3V/jVrs5GQepUTOOcef8AOaCl+2yllkhM94FQQeRB6c49fWnyLgWsaDTp8ltAfEiW9dxzTBcmPWPDPrS97iaqJG1Wkd1hIg5V2HIYkY6+HKpNxZW7pCi5tkgHbvEdViPOOcAxRXsafohdYrMAmGAa3+YTElJgGJGAfYZNKNqnts4m3hjhiSNs/NMg8s7ckZHIUivFdPcnddIuKSFyXDzMwp7rIQeX6HNU2s4y6Fg9qUJXbcPzJAyQRzM55+GKWUVwDkqNXZ4iAu0jexJK95VJnJEERI8oOIqr1PxPs3KztJIDAd45Bym7IAmIBkVmL2juupK3O0tFi+2YEnJx+Un2FOaXSW3TayFYxDyTnwbqKzlrpLgiz29xm4RuW2cMYcqWWIAhlA3AgfmB9qBbv6gIdl0FXDAp8yd6ZhokelWGm05tCA5ZfBunhB8PKiLbQEkKAx5lQM+vjWEvkMLZRcBunTXtzIXlSsRtaJBJXo3Ida2Oj4nbvYU5/qthh7dR9qqLqA4MEeYpc6bwO4c4bmPRudXH5C8gmaeB4/f/AK11Z9eIOMZMea//ACQn6murbcj7HZWrf2WXgQd29yWuBCoUzKIRJzzM1K3o75Zhbt2wVJBKheY55c11dW0XwTPsaT4b1RG69ctonWQGI9kX99AXhGjQS167cPXs0CD/AF5rq6plJmigqsLp7ukLqtrTBmYgBrzu491wAPSru4NTbZ7do2LCoEcstsKu1weiqzSCGHtXV1NigrlQLSXEuN+Jdv6tultCbdv37RlJ9gPerjSae8D+Do9NZnkzkO3+gD/3V1dWTfJSG9RpdYbbM2oJYKdqWUtpJjA3XNxj3FZ7hV7Sotwa5zevdqZBDuDtVFOG7pO4ET4KOkV1dVwVhLgu9HxQsv8AsmjGzPed7dtcf3Fk0yq61p3XrNodRatlzEZ71w/urq6pbp0EeVZQ8XvaeUD3tRqWVwXVmKqFAIO0AKJ9PrTXDtSWn9j0VpQD/vLjLPjkDvfeurq0kqjZN/ahoaXWOfxNSLY5bbCfo5yOde/+H7AJLi5eYQQbrsxzHoK6urPJl4osbNtEH4aKo/ugL+lFV92K6upDoRv6sor93dte2hWYgXTCtJHImRA5emaUsa1r9u4qt2JFzsiY3mJiVxE8hJHtXV1XBXJJhLiGS9gg3ZX+0VVV3RAdoi24Zfm2TAnEr459H34ybhtoyrvbvW273eKqT6qMMDmurqcuHSM1yrZQJxVTcuoZVzlduO0DAE2z0AifKfGqIcZY3bauxbYLgG3Aff2ewMD0AXHhPSurqibaIFzxi6R2DxtJIDEbmG7BBPUTHuBk0DVachlXUMzJEKwMlQDyg9BPL6V5XVzubtL2DLa7wW2QIJDAYbr6nxo+jV423ACRhXBEN5EGurq5HNtUx0eWtIiMWWVnmATt+lEAAHIDr9a8rqVt9iI7waGwI9K8rqdgcv1/Wh3Lg5V7XULsAYumurq6r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6086" name="AutoShape 6" descr="data:image/jpeg;base64,/9j/4AAQSkZJRgABAQAAAQABAAD/2wCEAAkGBxQTEhUUExQWFRQXFRYVFRcVFBcXFxQUFxQWGBUVFBYYHCggGBolHBQUITEhJSkrLi4uFx8zODMsNygtLisBCgoKDg0OGhAQGywkHCQsLCwsLCwsNCwsLCwsLCwsLCwsLCwsLCwsLCwsLCwsLCwsLCwsLCwsLCwsLCwsLCwsLP/AABEIAMIBBAMBIgACEQEDEQH/xAAcAAABBQEBAQAAAAAAAAAAAAAEAAECAwUGBwj/xABNEAACAQIEAwUDCAUICAYDAAABAhEAAwQSITEFIkEGE1FhcTKBkRQjQlKhscHRM1NikvAHFUNygrLS4RYkg6OzwuLxRGN0k6LDF1Rz/8QAGQEAAwEBAQAAAAAAAAAAAAAAAAECAwQF/8QAKREAAgICAQQBAwQDAAAAAAAAAAECERIhUQMTMUFhFCKhUoHB8ARCcf/aAAwDAQACEQMRAD8A6kM1MGaiCtOqV6WEfNHHnLwVST1pwlFphqn8m9aS6sV4Q305P2DLaNSFg+FEnDHx+NSt2fOjvB2gbuyKWSj1tetV3k8qS6qlpoH02tpgmSnVauC0slaqMTNykVBR1pZauyU+Wq0ibbKslOEq8WTV1vCEidKl9VIpdNsDCU+Sr2txTZKrKyWq8lWSnyVaFqWWjIVFGSnyVdlpZaMh0VZafLVuWllpZBRVkpslX5aUUZBRTlp8tW5aUUWBTkpslXRSy0ZBRTkpZKvy0stPIVFGSlkq/LSy0ZBQKbdKiclKnkFGZZcddaIN0EDTUVMYPTf4VL5P4GfdXDKcX7OtRki2w4jWKd74qhlA3qAYVFIq2SbEawBTDE+dMAKlkHhM1WkLbLe+JqLCaihFWZz0FUmvSJa5YwFPFOATUgp8qvORGMSGXypBatg+NMLVO2/IUl4EWPjTAmrO7p8lKkGRSq1MCrAlOFqkyGVgVIetWZafLRaHbKwfSkWPlVmWlkqaQ8mVyfKmPpVmSnC0Uh5MrC0+SrctOBTsl7KclPkq3LSinkKirJTZKvimijIKKctLLV0U0UZBRVlpRVhFNRkFFcUqnSoyCjJA6TT9z15viaBRqsDz1+01zm4Ty9ftqxSo8KGWpSKdk0FBxThhVAYVNYphRcoHSpg1SGpZ6exBGapBqFF2pC7T2LQUDTzQwu0/ygeI+NPYaCJpqFOOtjd1Hqwqu7xW0u9xR76A0HTTzWPd7RWAJzE+in8qCbtfa6I59co/GgDpwakDXBYvtVeY/N5ba+mY+8nT7KpXtNif1n+7SgKPRKea89PaXEfrPgifiKFu9oMSSfnmHhGUfcKEmB6XNKvMBxrE/r3+NXr2hxIH6Y/ug/hVYsR6RT15snaDETJvH4D8q0cP2wuAQwVvPUH7NKMWFnc0q5BO2Y629PI/5Vb/AKZp+rb4iliwtHVUq5P/AEzT9W37wqJ7aL+qP7w/KngwyR1tMa5A9tR+qP7/AP01E9tf/K/+f/TRgxZI7A01cYe2p/VD9/8AyqDdtG/Vr+8aeDDJHamlXDHtrc/Vp8T+dKngx5Izz2k/YH7x/KmPaU/VHxNc73FIWR4/bWOjQ6A9p36Bfgfzqs9p7viv7tYosDxq23g52BPopP4UZR5FizUPaW8eoHuFOO0V/wCv8Av5VmNgyN1Yeoj76pL2xpOvrP3TS7kCsJcG1/Pt4/0h90flTNxi6f6RvjH3Vii+nTMf7D/4RTi94I5/dH3vR3F6DA1jxO4f6R/3jUDjn+u37x/Os3vH6Wx721+wGpKLn7A9xb8qM3wwxQacUx+mf3j+dRNzz+2od4/jbH+zb/HUg7/XHuQfZJNGcuPyGMeRTUgvl9hpi7/rW/dt/wCClzfrG/8AiPuWjKfH5CokxbPgfgafum8D8DSY6nVoOwNx+XTcFSJPrUXWY1cQI/SXNfEmWoufwH2k+4bwNWLgXIkD7RPwofuxrOukalzHnqd/s8qa5ZDGSq+GiqPsAp31PgPs+S9MG52U/d99Wfzbc8I9WA/GghhV+qvwFSGEX6q/AflT+/lC+0Ku8PdRJgeMkaUKF86sbDLJ0FSFqqjl7JlXop7vzpC15irjbpd3WlkFXd+dP3XnVvd+X2Uxt+VFiId15il3I+sKn3flSNvyoAilhergDxgmiLi2QV5wQFg6GSZYk6L5ga+FDm35U3d1EoOT80XGaXokLdmP0j/+0fxojB8PtueUuQNyVUAestQhSo5KeEv1MWa4Ra9uwCRN391PsOalVeWmp4P9TDNcIyER9CWXfonp4saJt2wQJuMDBB9mAZmTCaCDAAJMip28JM8yLH1jE+nj/nR1ngbHqNfMfnXHUEb3Jg3yS2VUi45EgGWAeYMQgcSuupodsHGs6ZspbOTBIBIMGdK2LfAGB1YCPTp/aqbdn2JJDjU/sevVqalBA1IyMbhivsvcK6EMrXFBkAiJI+FSwFm5ccKuIuJPV72UAT1JY/CtrE8A1DF1HKBJKfRAH1vKojgI271Piv8Aioy6YVIAv4W8jZTis2h9i4jjRSRPL40PduX1Md7P9a2hrXscIQEHvbeh+uuuvrUrmAtQC15BoPprr6eP+dTcB1IwTfxP1rZHgbK/nT/Kr/1LB/sZfurdfC2P19reBN1fq8uw8qqFvDdcTZ/90ffloygOpGQOIXutiyfR3H4UjxVxvhQf6lw/i1a1tcKTHyi3++PCdNPP7DTlMICB8otySBGcddtOvTbxpZQ5YYy4Rg28bcZuWwVWfpOBGvlM1pgedHsuFB0vqR6kjU+PuNJ7+DBM30GnUsfpRPx0q11Yol9NsB+FPPn9n+dEfL8D/wDsp8GNOOIYHriE/cuGn34C7UgefP7KkDV74/ArM3hI3+buaQY++iFxWEyn5zQETyXCdSQNPVW+FHfiHaYBJ8Kck+E+Ux9sUZhcdhHGZLmYAweRxr4a1Tc45gZIN7UEg/N3N51o78Q7LKAxJMplHTnzGes8oqQnwPx/Cn/n7Afro8Pmrnl5etSHHOH/AK//AHVwfhQv8iAPoshr504FEYXHYK4SEu5iAWIyOIUAknXwAqC8SwRGl9fD2HmT01NV9TAnsyIRTirTi8FMfKEkeIYR666VYl/CHQYi365jt4EU/qYB2ZA00i1F/wCrTHyi373j76s+R2okXrZ9Lg/Kn9RAXZkZ2fzFN3nmK0Rw8HZ13/WDX001pHg58QfQqfyqvqIci7MjLN2m73+IFabcEfw+xf8AFVTcIf6v2D8DVd+HJPanwAZv4inox+FOOk+5tPLUUqfehyHanwcriOBSxAuMSfo94CdRvvp76lgeABDnJIgjNLwRzCeXc6+VdHe4xgirK1lluD6S2gk6jdVO0dc331kDirQwsEoIDa27YJU8wBOp09fCuOkzquidnga5iuZQzqVOa6ANADIYtGxGviDVlvs5kvIxFsjvBqt9TrPgTJJEnQGq7OeFZidQ+bLOpIABid4FF8OwkkE3LawcwF18vQDqDRihWwN+HW3sW+WYUsNzGa4xP9w/Gr+H9nA90tbtsxzkkgEgT1PhoTWo2GRQwLzHRXsMFhidu8DA83Xz993C8Wbct3oto24KB2O0KQAesTt76Go1pArvYAexFu0qvcAWSIy5nfNuIRUJ0FD2OEW7pK2Ee7Ej2BbVNS0SzTObXYeyK6E9oMKAQ1xGuc827ishZQRqyrkDTlXSCSIoXifG2uKnd20tjOdbRKiI3ywNxEDprUpfBVmde7Li2JYIBK9SGBVDl0ZRI1iRMVl/zVZzELkMZdQDEmdJIgxA1FaOKDXIzszALpmMxyqTHqQKnasdFUmQNIHv1Og3qlFeyHLgBt8FthjCgaHp1g/lWzwvsyr3c5QAKQwY5QJWIEHf/tR/82hCHu50k6BcpzNMgaA76ijy964uVbYtAgAlhluZSYJDSJKiPPpSdeilfsyeJYLDKvLatgyASlwtAG2hJAMu3uNVcK4ThBmN9Q0jQEMgAzZjmYlYGoPu31rQ+VDDA8+HuQpImBdZjOkd5IiOk79Ig4HEeK3L7awijXKkqCf2uraRofChRsG6KOJWcGzxh7TgakllAQRsEkluvjB+FNa4WhABUak9B9UEffV9y3ly+YB+NGWVJyQJMqNpnofurRdNVszcnYP8iU6FRqkHQftk+mpmtzA8IsgtOXLDJLSTm1jIYUbO/Q9K0+CYZggzKVIPM0BSMojKxnMQTJnaKE4leJu93bUEZROViSzANykTH1D8fGspVejWPjZn4Hg6tOVcqZgRJC6wMq5m6xQnHOEWbSLKEszHmCyGbqS06DfaK1HxOUHKtxFAuQdOZswzMctwE+yoEjZa57HcQ758wUKoEABVWTJzNCzufEk1UY2xSdIAGATwHwqdvAJmUMOUnmIUEgSNdY6E6UQpqWf3+Xj5Vv24swzZtcO4fYtKQLcloCuwVWMiGULqQN/j1oDAdl7bXGnIO7MldjpMETufYJ/rH0rqsPwt3VWAYEIpAe5onUgLBLCQPpD3VmXw1q+0tupzZOU+EbljoF18q5tHR6Of412btoQ4hw2slCsHw1GtZY4PbP0R8K7rtFZe5aUjXUEAmXYcw5Vygx+RrnMHbJaCNRMjwPn74rWEItWzKcmnoH4F2Ts4i4bZYI0SBqSfONoAnrNXcY7Cdypghl0UkFhEnQkHp50lBGvj+FbeD41ZKMt4JnC5sotpDQdXgxrqPpTppUz6SW/RUJ3pmDY7HOFVwCFCac41DfedRI8ayMXwUEs2Z1Yk7NESzbj0091dnb4k6HJbu27qgghJYwD7XKDIHMSNfCreKWbN5VNtwW+kxLHVQAVObYA9N59ajGP+xe2tHnd3htxR+nuAebGKL4fw7EuYW+419py4XSZGbbatjG4MwQykLtMGCQ0iD7qKbiZCjvFN4TrmdjAk65WJVogcsCY3FW+iqtELqemIdnMY/MmOyjURytBBI3L+VKjbnEbSGLbIwgGZW3qQNCneLB26UqjFF2cxYtkhnVCUyrLjLlMALO876bVscO4HmlrvIpVRChWbmlYYZpGwjf7K2bGFuZDct5rW5H+sSGGvOS+wOmhJ6aCrcLZNmbjY1bTxBk2m5tySYgn3eNVkLHkGOHCn5q2ruoGTPavWzoIku13Tc7DaN9KsTC4lzN+4loMNQhQQOgkz1j1nyoHFdr8si0Fv3UzEvdLjRlBDLpk1H1RGtYHEeI3b+fvDyjKVRUWBlaDrE7GZ/M0qbC6OivjDJeB75cyn5wcx7wsJHskKDEnQTWdxTjpNxls5UzNmZp52kDKy6wp0bxrLSwAANDzofLKysPzqr5IWIYKWOUAgCTpMaDyP2VWLFkSbDqbzsSpls0yNj0+z7a28Jhs7FE1IZxAI0keHlkNZuHwlwvnNlygWGJtkAhMqtIkGBmO3h76O4pirasgt2yjFp/RMpPL4veP1unj1oboErNu12furDXLeZREqrnNrlkFcsbBgdfCJpsP3y5rWEmTDRdTmA9nNIKkE/VywAuvWsZ2xJSQl9izQLdnvGaPpZsrEKpAI/tCr8LxG/hhmu8Ovkzy63ABE/SRGkkHrU7ZSpG3f4O85ye8v75CLmX2QIzkQokqdxtWVxXi93DjL9MoZ+dMrIjNKNIE+fT31kXO3JtBrdnDLZOYzylyCQJkMqHoNJrnbxN0tcuQXfVjlA18gBoNBRGLFKRpYXBwSTJZjLMTLMfEkmTWgLcDxlQftiKzeHWUzBsglY6bSQB7taNu4dAQAogKANPq3Wj7qvaI0zSSwbhtrsSI+Gn4fbW/hOAMq/Om2QdZys4BmQY0849TWLgeCO+QrbOVVfmAmFZjEdYMzW/w/h18A5719WAkc/I07QQrkRHXxPuiU34NIw9lPGwLSd2tpYndPmwspOYrlGm2gO7Vb2RsAKBy5wpCnvACwOkPlUxJAPjtIrC4mbobnuM2VA2t1oJPeZQ0gD6vwFb3BMX3K5Xu2UZgpYm9aJn9hmBDRBEDzOhM1Iy3iNwC25DGzddOWVvOFCRmnJbygDSY85PWuDtbcskDTXWSNCfiDXT9sOO2FTILl681zlJtX2RF0A1CpljyE7muEw9sARHUx5Sa06d+jOdezY18KeWXWG01EaGekGDHTpWaEWZjXeZMz605tKdCPPc7+NbXIzpHd4fjNrEoO8BV1XJ86Ehv2wChBPu8dPGnH31e4CoUcrDMrknUzGokbz7657svasjEKX03yyYXNGmYzt5ayYrrOIYtRn7u09wqR7FrUjpqd9NdtgfAVzSTTo3i7QTbuKwRs6o2XLzXtQdWBZS8MBJ0nxrmxhWRySwdiWJNsErM6ajQTr8Kv43gAoEIQrTnhjuQNdhGgI+Fa3A8QLtgW7pdyurfOJplfTbm2CnXzpxk0Jxs5q4kKFgyMxPwJFCK7I4YDmVgdQDqD1HXaum4vYsc7q1zPDIozTEEqIDQdydj1muMuW/nCCWhmkjO0a6jr51tGTlZnKKR2uBxaXEa5D2WOt0O0W7hCAFx82xMx1OlA2OK27V5e7YnPytltvkBEEhXaAxhgdhvXHFdtW0252/OnjfVtd+dvzqX0ZMfdSR6bduWsSndqS4ElgyOLgJiCrRBjXxrjuKWchyrOWSAW0nedSBFa3C+2CZAmIW67AyWHdZTzaDKWB202qvjHaHCujKtq/wBSIFsKDB1G/nUwlKLotqMlZzFzBZzOUnoYn8KVPcvqzMwW6ksdBzT5yAf4HvKrbN8IzwXyEcQ7U5R3VouYkfO20bWdRuRlnXYUDhnN0r3uVjLAcigCQMvKBA9pqFx9sZ8w1Dc0+ZEn03mPOtHC3QMrkTHdFhsYWU0PSSn3VgkU2DYZf+F9ylfw+yi8Faa4ciiSy8vnESPiB8K2OD8HzHMeVlGYK301Jf2OYaZp9wHjXS4fhly1mY94Cx/owO7C7jlLkgg9QdabkCjyYDcGFoD5QLwIVRKW86ZxsuZT5+AiuhWLFsrZFtD7TkqxXIqyQGzEqwk7kj0rC4vxGyTctpaDXDMgWyjlgc3M0ADW4pkn7aHxT96ygWxm1IXvSqGQcyu4GWRlGjDWdDUt2UlQViuJ4i5DWFNwZjLi2FUghs0MrEuYUH4UNeuOGm7ZxJthpZu7YiI0hsym1vvB2rqrVsrbW0jiAytpedCBmGYI6kDYtp0J8aC43xPEWLdxsPh0aA7szXM3SSTNySNOlJPkbOZTi2DtIO9LEKWXOTiCVZ5JyxmAlhroPSgr/a1GUrhu9QTo4vNlbaTlYBhMR0rmsRxW/flbjyhglAqKs7jYSY8yaVhAOlUopkOYRcYszMxzMxkkmSSdySatSolRkU9ZYHzjKR/eq24OVD0gqfUMx+4irINPheg0MFuuv0Cp6eMkVrYDAC61vMOU2lzQ2U5jLA6g7keFAcE4eXdCNVRYuCYIDAmY1O56DpXYYe5hmS4Gtuq8pTvE7sAAghSWXKOZfTUVnJ8GsFyUJgijQvehgsFhibke0SoiBK+0Qp0GtAcctCNMVeGmVZuNvoQzGdgBJ9+1Rm0Hz93ftAhkZciMFY5hnZ1gRI6SNttJz7tg3bjqjC5IZbQUZCwZZMFoDMRJnaANtaijVyfhB2A4hZtuVvahVViWQXVbNccmRM5pA6da1cdxjh9y06qyJmWBNkjKSNwO6jcCs/B9k3YE3C+siCtnSbjOCSrkkQwgfjIoXHdmGt5vnDs2X5m2RygRqdtTvTsimYd25YtoVuXlxLf0WRTayEgZi57sBhMnLvrvWcr0E1kqxVvaBIIPQg6/aKuDVvHRhJ2FC5U+8oPPT56ok3Ozttrl9VWNQ2aQTCZTmiCIaDAPnXXcU4WmG51YjvGVB7JYELlQSSuYaA6sTJO+1cp2GxVtMTNwkcpCENl5iRpImZEiK9H4ur3VQIQCrz84HYMMjAqVMTqQZ6RWPU8m/TdKzAe0jKLZzkwCSxX2tZJYba/ZQXZ42RcfPZVyT7TqpIJyIAC+05k08z4Vo3r1xLmVrdoiBLpyHNrmGQsTEa1zF67nMpcGZXDAkgjlMjmjUBdNugqSjsON8KUupAKhjMW+ZVK5YJUABRCjYdTXM8R4eRctuoM8uYZYMiIgLpPTTy8a6nh+Lu37UF1Ye0r28QTBjQkJajrtPiDWfi8Y5QKhS5nEZgGgToCzMIOsdfxqlr3sVZLxo4K9oF8Yk+uY/lVZuUVxfDm3ytGYMVMbaKrGPe5rLLV0xdo5ZKmXl67DhHaaw6pbvKFIBzu7qtsjNooA20y6RGm+k1wpeo3G2pThkEJ4nsbcPsmCEUAgRGQCPeJpq8/4R2ldEIe5mJYmbjX2MQNBkBAGh09aVYOMkb9xA2HwZdSjhlaFKE23K6AyTlE7RtvArWweFw9kIz4hGysQy3LVzKxba2wZSSZMjz2rTudtbSry4q1dPUW7V55G30VjTSgsPxvvFi1YOWAeaVWSxkspGhBMx51Ns0dV42aH+k+HQNbIWNvmwZ5p1UMBrKmY2kUHxLjGW0cguogJOYnnEbiAdRoTrH55/wAmS4QUu2kuowHzhYLoh0WAZBzT6z4VuNn7i4H7jEbTbtd6pYlho52IG/mBtSrYvRj8La2x5b5tKyMTce1ckkgIBncwTqSCPqRWoqFIC8RsMpXUk2wQSCDo+4EDUnWfi9ziuJVcnydAhQjLnMBcvsgZSBO2/jXn3GeOm/aNoWrdtWKklczNoZgMx0+FN+RWdPxzizWEV7Qwl62XZJQkanNmbKDG46eI2rlBjbhBBuOQRqC7EfaaysLhwsxRavVKPJDkXJVoeg89SD1ZFmtbuDuWmZFxY8IZWmf3BWjwPAtiAEGgDNnYkQoIUg6nU8pEedYuCucl0aRkBJIBiLiCRPWC1d7wDsyVhbylEzd6Lgde8dcpCJlWcm8nU70tFI6LhuBREQq9glVIa4lpS7RoDPMJMa6inxeCtm0Vuhb8tnlxlZDpGXLbVRBVSNPHereH37Vm3k7u1aX2nFx7anOYGZgxmII138vHmuM9ocGbptrh8LfeNDbNpxvp4mZPhNZPybVole7s3O6Q3CM1u5IcQpkDJoIg5dV8ydNKL4Bhs8Obdq4hK91cF2GAPKwK+ew661zKX7aQi93bulrYfYAgNbVioA5cxJAHTbU0JgeO4XlW9ZtkZVOa1euCSFGhSNp09qdqKsD1k3lRQCkmBIyv4dSdD8a5Pj/GcPglytbvxezvlDB82wbmO243P3VjnjeAfmU4m2qzPd4grGmnt3gdIJ0neuJx+PtXWmybxQFtb7FmMmRHMRER4Ukt0hOVKy29iM7M0scxJl8ucidM+XTNETGk02ehg1PnrcwYR3lP3lD56fNQAZgsa1q4ty2QHQypZQwnzU716TwbtNxO5aDLYtODoGEW1In6rXc3vANeW2LihgXUsvUAwTppr01r1XgVpmwym1cvW1yju+9WSqkaZADtsRBis5mnTLLnFce0d9YtqunsOHIB0bQMSDlLdOlcq2KuG+3e2mtMw0U28i8nVVOpmSZP/brsYMUVUM4YAgMfYLAHeMx5ok9B6VgcawrBg4suzLsz3BCpuYAZpPwopX/f5Ktl3ArFnKVR8P8AKAWFsOgzBQA2ZyBmYBS20aLrOtFfzlZR7gbErc9l7eRgcia/UXm9k7DTP8eZxF8A22glGdFchVJNsmdJ6EFhEwQddK7HgndMB3Quo58LL2zJ1IDC3H2/RpDs5vjeGwrLmF4F4OS2iQCxhBs2kFeo6HSuNuMJMbTp6dK9I4thrndh7tpSBIzAl7k6wqzYJB26jrvGvA8UweUkp7ACdZIzrmXeDMVp05Voz6kb2BFqiTUC1MTW1mFE5pVCaVFjOiwvCHS2Hv22vkmFCgK3oWnKQPAVs3LF0Wi4w10qy8tpyio2x+gwcTEbRt01ovhf8oyBRmt2ZAjMj2106wDqPjR6/wAoQucyWc/SRkb3THmfjXGzr9HO4btMuGlHwV6yTKFlZHt5oiFuEeMbGJrlsL2rsWi+W3dJMwMzIZLFgC6uCoEnxnrXV4f+UUW1NnuMwDONHUDKbjMFIA6AgV5xft5nZiIliY8JMwKf/CW6CrnELtwljdukGeXvXiD0idqiRVaCBUyapaM27HmnAPSoB/43pE+UHyP4GqJJKaZhHpR+DS66taQFxK3GUQDyhgGjcxnPjuegNdjhezpFlu7tPcRFuFruZMoYDlMBSzROo3gaAdajt0JrRn9lOBuytfJhBbOXSTnPssVO4EEg9TttXf4zjDk22D4sFEhslqw+YhSGYBlY5z4E9Nutct2U4PbvYdbty6Sc65TlyhIgyxI1AI6afh0XEFxKgmziRc30MrIzaCVBqJ0np3+DaHgCucawLlmvYfEXWILnv7dtDAHsauIPLIH9X34OGwFlrrX7Fh7dsqcqszM3izAEmAdBEx8aoxeIxF2+2FcIAEBuspcsqn2VD5jBOnSYoh+9uX1s4S4ivZbM4kCYEZIO6gHUCdxUtlJI2sDwjBct02bq3HKlw5YQwGYLoMph1XUfjVTvw0C3buYa6rkAAKy3VLQBBZSfQZgNzR+Lx2LS2qXjZtahlbvRkYgnMotuZ2OvN1qGLuM1vvzZwzIoYG6rKrhVOuUqD1G07gbURetikjIv9nMFatMXuZFDh1LrqAHTNnlhoRy++uK461jv2OGfPbMGQCArdVBO421866/tnjc+HdXW6ZWFAZCgGkXGIYzqB0++vObYgU4tt7JnQTmpwaoDedTBq7My4NTg1UGp6QBNiCyhjCkgMfBZ1Pwr03AYnDsciYy3dUKwj5XzkamZzgqAo22099eU5q0uCXVDGb3cswKh4OikHMJAMTsZ6T41E1ZpB0elXeN4a2Ia7bJBBJOISACriBlnqPGZI2kVhca7R4FlKh3YHUpbNy5J8O8cAAfszFZdnsmjrNrFWHlSCAygyJI0maX+hDfrlRh9fQEyQQrqSDEeXpU/uW74J8IxovWc+XIynRfayNbIa0w01iEMx0roLH8o62j3eKS9YugKxyhLilWAKmEMglSOlcvwsW8Nea0b6sXTMRpo6SdwSJOo36ihuH8BbE3wci3M8ljcuPbKhcoPsnWAUG2uYCqtBT96Ovv8cw1wPcTHG2zyZb5oF/2866mIGnl4Vk4ziSfJGtriMNmNvnCNZNy42vKDbYemx0rq8D2W4d8nVHtC53YLZrYu3DqZIlZafIiufxHYbC3yRZF5WDkibVxAU3GY3LIykbQCZ9arNNCca37PP81LNXYcS/k+voCyAsAYEQSYOpg5THoDXHX0KMVO4MGtFJMwcWh81Kqs1KnYiGQeXvqBsr4D4VItTfE1zmlkbKZZA0FWEUxaoFqBMsdSNxGgOvgdQajRt23ntq3VVI9QrGfgrWz6TQDNVASJioZjUZpxRYj1fsD26w9tBavKmHaFHeCVS5Ags0CEc7nUAkz5V36Ymxf5reKdZIPzWISNgJ3NfNouVfayncD1gfnUM1Uj6E43wY3VtgM1wAMtzNlBuSQQ7MoHMIjT61eVdubtvC3wttHABKsvePLke0y5idAdPeK5o4prY5HYf1bhX7mrLxFwuxZizE7kksfidaa2NyS8HU9l+OZrgsWcMwuXbmr94DrG7SuwGvu866jDcIw1m739sMXtu5aQcyXLmcFiGOUjUwQTqRGlcb2F46uDxJuvaF0G2yBSYyklTmEgjYEbda7fEfyh4NgwbBuA0ZwMjBoBGvMPGk3XgqLT8m1cwl4FSj3yCts5l7uDJM5szZpXQmNNRE6xdg8Ndy85vKpgvmguTcjMpVM0bwTPjWLc/lBwLKAbF6BECFgdOtyqP/yLhF0TCO2vXuhr7p1oVFOTaOe7fcZFjFvYsC2ALXduGthpFzmYyAB7JHnrXGJ/H8CabiWKe9fuXrvtu5J0iOiqB0AAA91MtXEwm7ZZm9/rB/I1IEeY9CfuI/GoGmpkF+vkfd+ImmDDzHoQagrVYiFpgEwCTGsAbk+VADyfI/Z99UXknxH8eVOP4/gVLNSYweCNmPv1++lcLkQXMTMbCfHSryKYGkOypbPLB5gJielGcDx74a6t20QHG+YSrLpKt5aA+4VQYpAkUws6LHdvMW7lne5P/l33tp7lSBFBXO12II9q/wBf/FXevoRWTA8P491N3dJJlZsniOLYi4Yd7jKd1a7ccH1zsaQNQCe73/lVoU9CD7vzFXHRDdjTSpzaPh9h/Omp2IgBSJro7nZ5T7L1n4ns/dXYAjyrNpryUZU04NTu4Vl3Uj3VWEO8aDrSEHWWK2831XVgDsyupV19ICg+tB4q3laBqpgqT1U6qT59D5g1Zg2kOvijR6pDj+6aZee2R9K3zDztk8w9zEH0ZvCmAPTio0xagRNxG8jQHboRINSQSCRMCJ0HXapY/dPO1aP+7UfhUbDnLcH7IPwdfzoYxi/rUDUZppoAsT+N6sLHx/j3+tDUdbX/AFdj1N5B8Ldw/wDNQCYPnq7DXsrBvqkH4GhZ9adjymBvSodhvF0i/d6RccfBiP8AP30JNG8b/T3fNsw/tAN/zVnTVCZcKRNVg1KkBMUdw+5Heedp/wAKo4mgFwrAGUIDAA1CLm26zNPw8ybn/wDJ/uoGlspamBpp0qM0CLJpTUJpTTAnNPmquaQNAEyaQao5qdBJ9xPwBP4UASk1EzTLroKVMQ/vpVEx/wBqaix0duaKwzGlSrs9E+yeLtgjUD4VynFlAQwB7X4U1KuKZojN4Z+lT1P900/Bf0qDocwPmCjSDSpUhAlRbalSoEHcV9tf6g+xmA+4UPhtn/qf8y0qVA/ZVUTSpUCFRv8A4b/b/wD109KgAQ709zp6fiaVKgAvi/6b+xZ/4Fugm3PrSpU/QPyOKuw/tD1pqVIArjH6a9/XqXBh+n/9Pc+9fzp6VA35AV/CmpUqAFSFKlQIfpSWlSoAaiH/AEjf7T+61KlTGVp7S+o++k/40qVPkCNNSpVI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46088" name="Picture 8" descr="http://beachcomberpete.com/home/wp-content/uploads/2012/12/Bangor-Marina-Bangor-Northern-Irelan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305550" cy="40100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Advertising Stations</a:t>
            </a:r>
            <a:endParaRPr lang="en-IE" dirty="0"/>
          </a:p>
        </p:txBody>
      </p:sp>
      <p:pic>
        <p:nvPicPr>
          <p:cNvPr id="40962" name="Picture 2" descr="http://c1.thejournal.ie/media/2013/12/heineken-4-390x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5616624" cy="309634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59632" y="5445224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/>
              <a:t>Heineken Sign Valuation: </a:t>
            </a:r>
            <a:r>
              <a:rPr lang="en-IE" sz="1600" dirty="0" smtClean="0"/>
              <a:t>€</a:t>
            </a:r>
            <a:r>
              <a:rPr lang="en-IE" dirty="0" smtClean="0"/>
              <a:t>125,000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1259632" y="5949280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/>
              <a:t>Rates liability 2014: €32,125  </a:t>
            </a:r>
            <a:endParaRPr lang="en-IE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Stadia</a:t>
            </a:r>
            <a:endParaRPr lang="en-IE" dirty="0"/>
          </a:p>
        </p:txBody>
      </p:sp>
      <p:sp>
        <p:nvSpPr>
          <p:cNvPr id="45058" name="AutoShape 2" descr="data:image/jpeg;base64,/9j/4AAQSkZJRgABAQAAAQABAAD/2wCEAAkGBxMTEhUUExQWFhUXGR0bGBgYGBofHxsbIBwbHBsbHRsaHSggIB0lHRscIjEhJykrMTAuGCAzODMsNygtLisBCgoKDg0OGxAQGywkICQsLCwsLywsLCwsLCwsLCwsLCwsLCwsLCwsLCwsLCwsLCwsLCwsLCwsLCwsLCwsLCwsLP/AABEIAJEBXAMBIgACEQEDEQH/xAAcAAABBQEBAQAAAAAAAAAAAAAFAgMEBgcAAQj/xABGEAACAQIEAwYDBQcCBAQHAQABAhEDIQAEEjEFQVEGEyJhcYEykaFCscHR8AcUIzNSYnI04XOCwvEVkrKzFyQ1Q1NjdBb/xAAZAQADAQEBAAAAAAAAAAAAAAABAgMABAX/xAAtEQACAgICAQMCBQQDAAAAAAAAAQIRAyESMUEEMlEFcRMiYYGRM0Kx8FJi4f/aAAwDAQACEQMRAD8AoWR43UpeDSuljdStj8iPvwTHG6WkN3CiAZKna9iIHhMnc40HtJwzhmljSVtcQWpkaPRjU8Hyv0xR8tw2iRC0zmGFjpGimOup+nywrcX4LRuiSM9loZmuX023hiOQK3ncx0wxU4LRqkuW00yo06ZF+fLb1wJ4llWJ0K1I9EpkFUM2GtjB9QT5nA6q7qugnlcKeQN5ix38+WDGDfQOa6Ycy2SNGrFJi40nUpAJIj4bDf0winxPu1JFLRUPhtItIJuT9DgXk88wk03CMotLEHp4bSTfE3KU6lT+KqVCQfHUn4SAJ3vcfPYdMaWDl7zPJXtGOI8Xaox8Vp9/c/gMe5TJHMLppipYjUQNQgmCwAE+1ycWThHCaTjXpJKiXDaQbyUVQACrECfIETGLtwrh1VKJKuaYZQIqCmxVYssgLsOUk3POYrFQxqorQjuW5MqVTsUlmQV+60AoyFKneG/iIqaSswLAc/K47NdnCiqWenrdggpMukzz1HVGkf1CRvi7LTzBpEaqlUNYMsodIjYNFtiYOwgWiPaFdw41ahTAGpXXxE+TAlRedgfa2NzfyjcUUytw6ulE0myvgQljURQ1r/aHiK7/ACxD4blaJcIHqTqhgNMrG8B4kzyJtjTsxkKZH8plUEHSrmJtchfCbAWv+blDKUiJJDHkGgn0tfCOcfg1FSbh9dQoydQurTq1WUiYBO4sOgMxg9k+BVIHfBHIIZSQCQw5g8sF6eWZfgaDyDDb0jl54cD1BBKepBB+n4jEmxkRslkaTOjMSXSSLkRNjb0tgvVyQi4MdZ+44HVcyD8SlY5xH3ffOIGb7YZagdNSsNtrj8PywKbCWKjT2GkW5ge4MeeImeqQSsi5I25SSefSPfFIf9qdAM0UnlZ0zEMCDI3kdQfLAh/2mvBY5b+ITCjV4Y3uYn6csMscgckaXSc01EW3JBFpN/lt8sRnzDPzheZi59Ok/XFe7Pdoambu9NUAAJ1OAJvsNzHUgC/PFmVNQ8TCOQH5+mM409mEUnUQFGqeRF/UH8MPvl9QIKhZ5GDPqMKXMBZCjbbDniazQo6iJ9umAYHZrhdJwNdipBWYi3OOeBWf7K0K1Uu6ksSDNhew6X63k4tKtSXmSf6jc/OMIYM/K3Jjv6gdfPBUmgNWAE4OKYhUVW1QHIBMeXTlh3O0m7ynYmH3s+kQLkvDL7Tgs9EKPHJ8yRH02wmmSbABhPxTA+v4YXzYf0KnxFdgyagAwPhWqJFRRcmG1aSfS/S4btLlKdJQ6Lomqy21AbSPiO/9wscaFVyYnxXB5jkOd8QeI8ISohQXGrUbTf3mJHSMNfgMXTKpQo1u6WomZcAorQy61k9ADNvTAbtZxLMpSp6nplGqMsosaiAZDAjkfLli90+zwUKFEqqhfMgMGHiB25RfFe7b9nataiFo+IpWZ/G4spU7HpeAMGKVhc2+zPM1xOsKZSsal2kKwYSYABA2wR7M5B8xVgow0g7q6wx+HxRA9yMadwijUPifXpAWFcJHwrdSPEIMiDjkpValRTuEqGS1oHhI03vzE4bXhCubaoqfD+wZEtWYVCrXpKSidSzsRLdTEnzxZ69bL5YVASETQIVhFIbQBAlmJud8B+0vG6hq1culMMAZYsJCgXso36kta22K1m0r0wr13FVql7EsR0W40j0X0xSnLslddC6nHamY75SQSzyoRnWwNjFwx0gb264brZwyNIKsI8QI1TsPgMEzg1wrsm1ZFdqgCk+KmgK6egZjcnyg4s/B+C0qKstB1aoCZZ4lWjYL9ncX3jCynFaQVFi+z2Yr6QuYNNGb4S7QxG9+Sm3mfIYGcX4kcuKtDu0CBYWpTc6UJvyFzfzm+B/GeOqqaKtIGoDcK0jVPxFpN7TY7Hlis1q7VzFVoW8SbLz8Iwihe3pFL8Ii1s2oY6JIO5IE+w5ev3YcytJgGcfCCoMzHi29TztjzJZHvCCF8AJF20lz0HMzew+eOzquoQ1RVAWxVpMXvpmRiv6AdL9WSgFkmiSdKmW0+K5JZhzUHYCTYYH02Cor0Kmt5+Ai4PkDbE/KrqL1Mu7IqgSW2E8ja/O+CHDsrQemqOEALy9ZoDAKJJWxMY0pJCpNganQbM1C1RHQAhWKASW/pgnfznB+nx391/gijTOnfvArNP8AcVJE+UnA6pxQd02Wy4XRrJ1keJwD4Tf4dpPryxFpZBI8btPlEfUYSX/YpGLftLfl8omY1FK6Zl1MQ5bQvoggMPSBgBx3KZtTprOCguEQgLp/tprA8uuKxwuhmHqD93V2b+yfqeXucXWlwjSgzOZrhoAbSG1EgkaZY/ZJ6eeM4NMTnaKoaNWq7LSot4IOkm4AN7AA36csXXs9ksszK7VEptUOlcqiHUTsQ2sF4PTb8DvBu0eQen/Co0MrVJ8QEC/UGACDglVRaoGtEccmgH5HCTm3qh4JLZAzvAGVlNKhlxSgWNJZDAzqDQQfS3O+0efvdPLozvRPeuQPDTAJEzdlUoo5z4iBbpibSygUAU6lSmOSAyu8wEaRB8up6nEhqeYUKpCsB5FJEbkiRvvy9MaM/H+QtEClnKVVgAvjm3dmSt+biDIgkx02tdvM8Pp1ST3zykrDSw2uQD8QEXM84PMYLjJmNZVdflv8zB9se5OrTXwwUPOQR9+4xuS8aAxHDhUEAVTtBb7RG4ALTA8gRiVXosbr4m3IO7ctyI+VsenJU3uGgj+g29Y6YUlJxEVAwF4/3/DCuTZqG1zDCzoy/wCN/flhL9w0EgBje25/MYZznGFpfzHpr5Blv8yL4p3art0UlMuiagYJYgwedh+YxlFsDZdK2impbvCg8z+B3xVM9+0KhTJWm5qEf2kieUX532xn+c4/mMwCHIiLwoG/piH3IMhpEXgG0+sfWcVji+RXL4J/G+0uZrVL1W0/ZVGK7xcgfr54g9+rIweSxIhySWEEyCTyIPtGITKokapI6fTywvvGNlAEbgxNha2KqNIXlsS82IUkNvb74G/OPzw+7O+mZOkLBIFhsNumPKa1QJuAOoP01bY5qIAkkCRbxD8PPDUhbZJoSpMn06nkBv7R5Yk5fiuYoNNKo6g/ZBOn5G3Ll88D0QmB3imDfxnbphDtcAvM3EEH5nljcUG3RcaX7QM2pv3bjppj5FT9cH8n+0Sg4mqlRTzCw1/mPuxmNOtUgwA3I+HY+ZHlhNPMqIlCB5Tv6H0wrxIyk0bfwvtPlas9241WOlrN8mvgmzu15gfL9fTljAdSEyCVP90jD2XzWYpkNTqVFvMo8iOVr/XCPCNzN6LKp8RLGbA3A9vxw4M6xFkB5YyXKdvM0kArTqHqwI5eVp8454P8O/aKjeGrTNM9VMr+Y388TeOSDyRfgq/beP7eX5nCv3hR4Ug/2gD9D3xVst2lyVQx+8LqPIyvsC0fo4ODMj/7YBJ2jmPy54ShrJyZdjcyo/pFz8+R9MJrIouI8weeIgqVDu0frph5czTQ7am68/W+MYUMsWuqaZ68/Yem+GxlRDQQD6D3Pn6zh7961bLHnyA+84d7lTGtwx5A/ljWYrXEODGq5moyix8I3IEXNgfKZjCMp2OSjqdqgquJKu63U9BBt9N+WLPWqg+GNX+HL16Y8FBj8Zgen3n8sG3VAWmV/KVswQo7pVNOYWmYU9IkWJ/HEcZbLvTNerqRqoKtrOl1MkEdJBHxdPI4spVU5SsWPP8A39sRMzkFqQSsgSb29fngVsNmR1eF/wAVadJu9Zn0oNMeG9zygc8GKvYfMrqcmnVb7CzCiPUifTbF0bs5T1rVQwRyQ6evT9Xvgfx3Lr3RZ67UihkMNhPhIIm4aYt1th3Nm0UavWpQGfWtZIBA5MLQvKBFotbEh6hq0R3tRtRmEVRPKJabE2O1sHn4dkE1OKpC1JVgG1C4N4ILLG88rYqmbyrlzRpOtSmNnAjWDeWO5InT0thotP8A9A0+idkaGXSiatUoWCnRSUB9bCQDUWZBnryxEzmb/eES+lUWAgFh1PucPUeEqimXAYfExNgBNgOuB2o1GIMqq2sLt0g7DrhVJNuh+HH3CcrSJVu6Xwp/MewCCNzJEk7ATJ2x4uay9Pwik1c86j1HST/aimAo5SSce1CztoIKUtXhUElRaJubmBviGuUrknQkrO8j8cVihJz/AGLq+cdEVgq5elKFWcAANoIkKtgpvv1FsBv/ABmkCVy4OYcwA9Qwg3gIm59lwjPZRC5XMGpmKx+EgliL/ZUEKt7XB35EYNcN7OVi1x+7TFlI71vItFrdI62wXS7FStNlRyWWrVTW8IJQajANzNlAjc8sXTs3wKsqipqZIg6ZIA9YMGPlizcP4JToXp0mPIl21b/EefiJ3J3jE+nngRAVh8p+cg4lPIn0FRfkTkEUiS8ybTbnyi+JtfLsxkEhhyN48wOmBzVKbG4OrmYIJ9YkHDqZmD4WaI5z+vbEhySjVQJZQxH2gfqPyw5VzimAUPuLbcjgFxLtRTy4mo83sSGjV0sMZ72l7b5iqf4b6EvIWQfK/TzA3wyg2C0aPxrjeVooWYybmEmbel/1yxRs9+0djIpU2UGwJYfdH0xSG4hUcy1R2MRdiY+flhuop3JgX+LeYxWONeRHIkcQzBq1NTSXIiTeLHryOGqeXJG0DqYCx8vfDS1tNgJtEsPuGOr6iC1RpEiLj/0+WLV4Fscasq7HWRudlHvucKfL1GGqpFOn1bwr/wAqjxN7fPCKOc03pqBJ+NgCfYbA+xOGqyljqdizT8TSdtgJvecEA8KtBfhR3PJn8K/+VTqI8iceVM1UNw2knYKAoHpAwqJOk7kc/pfbHsAb3E8gJkRMfljBHEEmGAHLe/qSfPDi5YSZJ2Ft/rb9AYdIWQfTfmL3/XXDj1bm5HhIOkG94XfBQSFVoiwmfxvMYZNOSDv8wB79MSqzyZj12352GG9EEyJ9Sbj/ALY1isQSVvLL5gwThynVcxqAef6wJt0Ig+Xvj0AttboDv+vPHONNiTIHQfqDjGobqNTNtDKZ5GQPUG9/LCdQ+ywBn0vtzwsUzvu3xbiBz2wplBtaT0/DG8mFF6ukMVldgSPPefLHozgHxQfSD16xhFJ2QgoxWP6SRPqPTDr8QqTDqlQRfWsG/wDcsH3vg6YDmdDuQPaDP3eWJeXztemIpVKiiPssdvbA2vXpkSKZWdxq1D2kA+t8I7sbh4PTY/XAcUzFk4b22ziNBbvVvK1AJHoQJt5zODmS/aShIDZZuhYON9rAwMUbvqggAawTHiv9Yj64SMypB1rtvpP54R4osZSZr+S7Y5eqIWoEOxDwsbbzbp1wWylam/iFVXHMqQf0MYc9Sm32gN4DCLn0n7seUctUR+8QkEGzIdhuRIvvibxDczflzekQgj8/T/vh1K9VtzuY2+7/AHnGL5ftvnaZMOsDcNTUmJ2mR5Ys2Q/aHJ010gkwCk7x0N9ueEeKSGtGhhkWSRcn3j9dMQuJ8cpUlLM4Qf3G3p5+04zvtB28YgjLqAST4mF42JCzHz+WKjnMxUqNrq1DUYxJO/qJsBNowY4m+wORdeLdvHqELlUuTpDEWLcoUbz1bD/FO8WgpdWrt3g1QJ5Eywt4Q0eVsBOx+UWGzL+FRIUwWuN3C845DzODeW4nUotTp0tbGq5u6gVGW21NeZg+2NkgvajJlLfirPUJMgkEwANIEAb73AviRVz7IASYkmwWGibk6tgYkY0Fs8r1Vyr0kZ2DAjSp0wNiVtPlfHZzsZk6kko9Jj/SxgHqEPhwilFUmh05dplV4Fo8FWoZVmOkMYUNzgkSbAXI3Jid8WDNZelW7pisR4rwwIkAhh0/PHlP9niER+9MAJtpn33gfLAXjFd+Hfw6j06gCfw6aEyxJks5gaFB5XJ5dcClKX5Rm1xt9kTj9DLpNVh3dKTppidVQj7KgkwOp5Y5e02fYD92dMrRAAp0gFPh5EnSZJnfADI5GtnaprV3hJALGwF/CiD7gPzOCHEO0NPLOaNLToW1lRjPOSZvPIeWK8L0tsipfIY4Tx+ktRKeUpdwf/yLpZiACTq1qeQO0HzOL3ww1HQMNJ7yyny9Ynr8sZr2cy9Fag7xoLakBJsCQR4vXaeU403s9SFWkyFzSNGwAAt5R8x9RgT/AEGR7mazBlRiqn/FiLf4nHuYV1AlkE+W49ySPfEmmiJUK1TrFhdugB3674dzTosClSnVsRI26zyxOggtAzKfGZHMKZj3GPDlSQZttew/W+C9fUbStIEDlJ9ifyxH7glvhLEj4j8MdYNr+WMBmLdr8hWWuTUVipkBgI1Ebj4j8/pgN3aqPGQBFhEsfYH78fQf/hqzNVg/RWWVHtgB2g7M5euTNLxbSgvfrz+uLRyIRpmNtmWb+WItYm5j8MR6lOGhjqY7gmTJHM7DGlcQ/ZlCHRX0mZCQBy2Zt2McpxUM92UzFHw92zbfCsgnlt/2xRTT6C0kBmBMydz5jy3x7llCkztebTygfXDlfLOjEVQy+ZUgfXb648ZpWORNzvcH254YB53R3AnqQR5D64epqdUsY6D6exw0uqJM+cyIHL152jniRTpgwNQvPrtb9HGMehrwbf77QeeFBDpvtMmN/LfEdV0wZgHfzHOPXHq1+QF+n+2Dpdgsfp0+YO/Ubj0/7YScwgAHiI6mOuxEYjKupvESOpiT8sSnFOCKdMmftVDJ9lFh9cQllp6FcvgXl6ivbx+wmBzsB64eahpiQykm0jbnI8/zxFRHAsxA6An7hhSUgdpnzwv41MKkvKHqniuwtMdPX0+7HlOmQZuYtPKNo+f1OFpUIEWg8jf5jCzmlPxT7fMD54eOaLG0+mIaqQeWqCIXzEbcsIoU5abSL3+7oJHniX4SCtuoMRfzgH5xhsUj/abeI6gY9gMOpJ9BcWiEeg9bTbHgAWLx6ddySY+mH9e/Qm5tHmfphpFLm8TPhEH5yOm2HQoh2aBMTM3H66m2GH1Wkaul7/U7YnNliDe45XN257z88MVSCDBHOYP3fn5+WCKMU1IIIMTzHl+vPE5uIk/EKVTzdADHqkH3wyVAAA2IHLlAk7bThusmsggiLRHXpHrPrgmofpvlyRKVEO3hh126NDfInChkwTNKsrE8jNNjHTXA+uGXcH4VAkRtt1Iw0VJa9xEagB7x904wScyZinAcERvrAK7E7ifLnyw3T4ih+KmJP9B59YIwwkqYRnHQqxHtAF7YWcw0eIU6hvMqAeUeIRO+98Bgo5kpN8L6STMMPoCMP5TJM7BZCUyfiJBAA3bpsOfPESuVie7KkbDWCI5iCNQMbC+E00mqFVwpawJkR5E/qYxg2XR+MkUUGXBprqFNAwElYlWHTVBN8R+M0e7piq9R1YKF1IfH4idRv11QZ5YYfjAFIpRkQwC1baqjD4yARa1tXtbDLcVp1SO81KBBPiYkmwW42+WJcWHsJdi8hSFZHTM90wMh3V9XTzU9OQxtnD8uVSGdaga6sRuTeecz5HGIVeL0qEAHXUO22oz1No9TiJx/tdWemtPWZAAVVNgOURz8/l1xGUJTZRSUUXLt726pUiaeWCa1saguNUEELyPrsI54z3K8NBBr13ZljU0zqJ6Etf8A2w9wvg8Dv64LRELGxO3y64Z7R5layAUzJX4YMAWv5E+eF5KL4R/dgfyw5wDM5WvWpNUaKdKdCuyokxY6eZkdZNuWC3Fu3EVIp5GlWQCA70wCYJFhp26Tio8OzuWLIHoRoH2WIm0TBG9t/TFpqdqss4X/AOZzNPSoXSvlztacHhT8sKegZwnhNBmCtU1OX+GIBJtHXoZnlti0ZTidRmYCi9NVc0EqSPGUJXxFiJNuoPK+KpwbNUqNZQrl2JvU0mOsR8REje2NNza0cxTajITvyzhjbS/xG+3xTI6HzwJOgxWgVl+NVaRAZVqqCAxX46Z2AZWmb9dPvgpS4lrfwlZUGZIG+1t+p2xQ+OcTFHvEqT30Eg01Q0yXjS2omYEGPPbAvK8enQxAYs2kk2IkQPEsHc85wyjewSdGu1aiFfHpdhy+63QeeGso8gIskkdT9egxmPC+0Ole7XXTYtYsS6+QkEEDyjfFmodq3JRVWmQTDGmwiQbeBr7b3xnAFlrFJ9QWppMg2BIK9JPn0GJH7zTprpgIORkmT688VtO0FFnOqqtMgxDc55ibcuZwdo8QplZpkMQLNvbqDsfLlhGjDqo7kCVCc2JuR5D8zhVPLpSJiZO7Ty+4DEfJvqUKBAjeLD1PX9TheiGAZw4MkgiyjlHU+uMEF8U4RTzII7tagNpgARzuMBc5+zXKqvgLq283InyubeZxdHzseHTblpW/yH32x5Sp6yJcKs3G59J2BwVJroFGRZzsJmNRFMd4PIyR5Rv92Bef4PVy7Q1BiSACRzgeWw8zjee7SmDpAvuZP1OINbLd8DABBtLbe03+7FPxWK0YBmKIiSy6j9lbx6ttPpOPQCRAAX0H47+2NuzfY3JaT/AWeZWBflyED3xVM52Cl9NBvVTIPl6fPE3b32I4sz6nRjzxJFON7D54PcT7K5qgLorDqL/hgXk+GVahgKRFiSNvXEJy4q5OgUQw3T58/liVlOFVqt1UkbSdv154tWQ7LU1gvLH5YPUaSqIUAAY83N9RjHWNX9x1D5KplexdpepB8hgkvZTL3kMx6kxg5OOn3x58vWZpf3fwOoIB1uy+XIPhYt/l+hincXyD03/lVETkfiH/AJgI9saaTjv1GK+n9fkxO5b/AHM4/BlOpQsK08ypFpuBEzy8ueOoliwMQALhVG/WPwxo+a4Pl6k66Sewg/MQcBcz2NXejVamOjeIfnj1MX1XH5tfff8AgWmVTM0hA8cxvyMk36+V/XD+VykgAkGeUDYc5jf8sSs92XzS3GmoB/Sb/Ixgc1Q0/iR0I/qB/EY78frIzX5XYU43tDfceKTKi/W4FwTadPKfMY7NbgAExFp6E7DfD6cQZ7EKbROxttcemFE0/tSPfy2nofwx0/jx6Ckn0wYSZIMBeYgWMnb9XOHlpkwFte8gC07W398SUyoaFVhBvAt8/wDbDRyrgwwIEmCIvG/OwtyviikmBxa7I6pJNjExYb8oHT64kUMrMgCTeZn6Een1OHqVA2JA8pM+ny6RhygoL6S5VJAaPiN4KrMC1jyjDCpEJcjUdwqoxfbSFJJM8oHQi+CmW4UlJ2etUBqBQqKp1DWTfU+3hE2/LEzMcSCqUoDuk5mSWf8Ayb/pFsRKGUNUgCJm2qehmCBE+sDCiAbOZiTBgaZgAxzuB7TiVlBLap1cxOwPn+r/AFxHpUNZaQAoa+0mCYHlhrP8QA8FP/t+Zwb8DPo94lVVZVYLMSWPPz9/LkMRcs4Vg7G42HM4bo0wLm5w3m0nYjCtpaBYYp8azNZnWVCWJWYAFhC/rngPRdrjl9MJWiwvqAtO/Kefywb4BlVr1BTYlLSCBa1238pxNQStroLd0HuFdk1fLvmEzCvVVdXcgXCjl1nzAjAbMcEzCn/TPcSJXcHnfB+i1IIr0K7IVMXK7dAFFvriFnePeLm55sbknzONdbGstPDeDNrU0kekn2UQaqr+bmDA8hA8zh7PO9MNRChlqOHIZGLAgEErpusRyi4tgRxDjmYzY7mhVrJS2IpoqSP7isMfcjB7hXEaOTDVKiUhIRQ3fKWPhAhKZMaQZmCLzjlUm9v+CtFV7QB07upWdWUrChl8QU7K6lQYjnzwDqUEMMkQGBhTzFwfpi7cT4TSzoYowqyZkHRVHubN/wAw98VXMdl6tEsEIYkQFqLpceamdJPmCfTHViyRqmSnB3aBFOkyvqV7TOk+s2Prhmq7IJZTaoSpHIQOY9MTa2RzNMAvTYA7SDf0nEevmNJAEFiLiDY3lSCLkeWLVF9ErkuwjS7QOtJYbXJIioA3h3AM36j2GJ/CePWFIU+5LPIZACuoixhiekb4pLFmJ1Tvve18SMpmWR1glkDAk+U7jpibgPZp+U7VVtcd/ScE3BHduLjoNJA9DNrjBkdoqXeEVGZCIjwOZnnqAIG2/wBcYlm84xdhOoTI8rzg/k+MvSyoNM21kaTtESRe3X6YV49Dcjb8hxqkynuWBA+0CD6+Kd/XD2SYsoWIXmdgJ59T9MY5wbtKX8OlBqYAskKw5AkEEG9uW8jFlXtK6tpGZBIsRWWPKzKAR7nE3jaDyNDekF0+MkyJnYDoByOHqmcYWALDpF/lv84xVxx5Sw1ByOTqCb7XM+fLpgtw/j1FpWkwtcwRY/3T9+3nhGmFExU1EgkrEagLkT1PKfLEpiijwx8vvk4gUK7MTp585t89z7R64dqUUUEyS3LoPPTgGEsC5OkR58vad8LTh9MC4BMXOx+QthYzJUCCTb5+nM/h1w2wZioYFNUxET59QPqfPAaT7MDMzkFLQsgnYb/oesYZrcIqKJsY6cvlix0gijwzPpc+Z64jVKhcwALcxt8/yk+eOXJ6HDkdtBKpXqaPinePIeuFMf0MWmnlVAJcgnoRb2GIfEMsnMQOo/X0BOOPJ9L/AODNYCn2x0+2CA4ST8J36j8JnDNfhdRBqIkdR+W+PPyejzQ7iayIPL644DCS3vjicctBFmPXCHUHe46bjHY76YxgRnezWWqGSmg9UOn6bfTAfO9iTE06voHH4j8sW8HphLtjpx+rzw6l/OxXFGeVeD5imINGY5oZ+6+B7ZhtWlrQZg2/3xqG+PMxkUqA66YcDeQDHvjvwfUpuVcL+wOLXTM7o5ggEDxaiOZnfYRglwfI067u2ru9C6hqB02IG828zfBrN9mKLQKdPT5h5F+R5sIEQIid8E+F8Fp0QTT1s0QWJGkAeQEROPZhlajbZVQm+0VjMcIroGlFCnaprBGnfcXX2xDrZlUXSpMbFzGp/ToMFe0nEUAK6lc7MyghYBkATcgdflig5/PNVMD4f19MdcZclo55Rpjmf4iWJVLDmR+GGKGXgTh3I5BnMKJOCa8JIqKmoGxL/wBqjqTa+3vhJ5Yx0jJAjKqGPiYKJi28/KMNvk27xUkEM0Bp/PbE3ifFQCaaIFC+ECZAiRII59Dgbkcq9WoApAMzJIEeeBDk99GpE3jmVpIwWlVepp8LFgPp5ThrLNWYBULaB0MCfzxO7RdlauVVKjOjU32IMGTuINyP7hbEnLVU7qm7qtQkyq/ZUC1gLScK5cY/Ia2e1aKpS01mLVCJ3MLsQLXJ88EOH51O7Uo9oEgmCDFx5+uBHEuJqxKuoOrYTYeh5XwnK8GqFARQVwdmDtEf8rRiT5NW2Gy800NZlo020AiWMFVQf4Lct5nriR2nyaUcu1PXR/lJBNA1HbSxFmA8A/uOD+R4cMuoXuhMQXiC3nqG/vgP2m4/QXXSWvWQimwZaJpgkkiF1sYAncb38sCD/NSLPrZmdGsyHUjFYPxISye6/EpxcuB9sa70wlelTzNPmQQWA66T4vvOKdmqekjUIYgEH4Hg7bWJ+uHuHlbhu5Jm3eA03M//ALBYHHS1GSsim0HuNcXSqQjV3SkpMUVQqV3JgG5nqPnjym2TcKlBKzMqMSCVp643JciZG8TfEHMM403rrcQNKuB9n+HVixvF8R65qGx/fG8iqp82wvHWjcgXnGtVWAg3C/asfoAOuB1LMkeeCap4nWApKmwbUTbm2IPEaYBBA3EkRscWjoVkyioddvUHDi0CEKA2JkSNjt92B1DNleZE9b/fianEWiIB/XTfDWxaE5ag1J1cXAIJA6Y94nUJquwlgTY3iOhwWp5RiFZlIDAHSCJAOxINxJ2nC80GTxlGWmIhXCggnyG/qb4ykmzO0hzhPE3p02MsjF0ncX2J85ET6HBKnx+qjvK02FxMANE7SB+B88C6WdVhBII6Nt9cJrZRWJILKTeVP4G2C8WxVkXku2W7Sd2pQVmPh1xVlgASNiPFzHKL4LUu0IampHjBPi7vxRflqIIt1xmj0X1l1IaaZSNjyIN/MDC+C5tkfUyNTgMJtBkTHT4oI98QeKtlFOzY8jxqjsrSx3GzEeYa+JdTOS1rxaxFvIzYfXGNZHtDXOkgrUAIPigkehImR64seT48VXvTVqUiSVKhpSRzgxYyPO/liTg0PZpH7sDd78yBMHpJ3afPDa14LEGL2FrADaTsP1GKnkO00hiXRyBbTqBPkU9OmCeR4xTZQ+gsb+E2APlBjE5yUI8pBDSvUf7Mjm0G/wDy7kD2woilTEvU8XQiT7AbfTALM8UqMI1aR0W2IRnrjysv1aK1jV/cNB7OcfGyID5kfhgRmc47nxGPIWHyGIx9PfHg8vrjzcvrMuT3PX6BFDHkfo48+uFR1M45rMJn3wg1MLbCUSdr4aLsx7TUth98owiATPljgRTPibxEWRRLR6ch5mMLRdTENrWRICsTzBIJtFo5+WPUw+h5RuQ0YtjWWA8XhLMpIK7C3PVtfynDzZdm+MqRNgsAeUDmRE3J57YmtJsLTtFrD8+fpgFxvja0FGlC7NMBYifU25b+WPSxYIx1jRWo4+ybmKlOlJqMAIsSLm32R68/TFP7S9p7HTCrcWtPrG/pgXxXjWo95XNwDpVeX9onc9W8sVd6j16gJgSbDkP11x2wwpbZDJlctHtatUzDQAYmw6+ZxZ+G9m0CgOCzm8Ax+G3nghwjgqUFBcDUf6rX3m/IC+n54b4pxYAHS0amILEXmIuY/DEMvqXJ8MX8iqNbZHzbU6KaVAeR4iLekmNhe2BVfLmlSdmcFnUALz3BJDbEDnfE/hdAK5qNcL4fCy6gb8jPiPSDbHlHKCvUR62s0gbU1W7AGxJJhUnnF4MDoMarf8m7FcM/Z89TSXqoGcagocbdCx5/kcXPI9g8tlVNXNimqwBc/CfUc8Qc3xKmlVPApFUzJBhY+10sLARbliXxCjVzVFRQoItMAGGfVqnf4to/GLYs8kmv0CooZ4p2Cy7g1kznhUT/ABgrqqjoQQQPbFEqZUOWANN/Ebq+g+ytAHpjTuE8PXL0SamvxeJ0YkjyUDy+/A05XI5hu8orl/g1ktT2jcFgbMOkXjngKT6M4oz/ACPAqhqgGjUZSYEjmTbxCzY0WnQTLKtKrnqOXZVH8IoW0gCBOkwCQJK9Z64F9oOI1ZNOk3cUQq66qrpDTcimBeSLWIMSTAxT8xmGJlFUA/1CTPmWJP1w+5VZvb0fQubyaVUam4lXENBIsehFwfMYr+a4Llmyj0EpIEZfCVUTqUypk3J1Abm+IfZ/jdWrqZv5YBM9MG8ln6dUkA3G4P3482Gbx0/g6OzEO0OSrfvDLWpwxEqACQw5aZ5YF5XNlGK69MmCCoZZ2uDy9Mbt2l4BTzVIqygkTpvF4t4hcYyfP9hMzSYTTt/XI0j3/Wxx3YckFHeqITg1tETvAFYhTzB7hyosZg0zt6i/PHuYypvNIx55klfzwxmOForSKqVEmDvv1IPLzwjM0qUAltbcgBAHqcdEZRmk0R2M10CQQUBOypsfU7nCVQk+IST0wrQIJMSIk9J2xOytNVBZyQCIF4n8cV6ADsitNmIkIORYCD5GcScxwKbxP9yH8G/A49NPKkAFKimfiWT8wbYj5MMjtpc6QSByk+m2HTiI0/Boq5xUoKO8yya9JYlNNTUKa+JrRNo52g88DczwBdIq1WasoHhFJSzHoLA26GJ8sM0s+4yyI1UQetEPZS63O5WbSNrg8sRcq/h/h7C4bKP8yaT29scvFpl2yUez1ZWRyi0ARqXvAS7DbxBVKrM7HAuvwPML4qYLD+0g/QfliVlO2WdpMwXMK4BIAeVaJ2KsAJ9jg1/8QmIIzOUBBEawqzfnqXSJ88PyyR8CuMGVKrmmprFVKivqiHXSIjzEzOIudeodJYNpIvbcfKTi/ZntVw+pTIL1qRIEDcD2qdcBu0+hAnc0iALmo7ggyJ1O0z/yiBhlmb7Qv4aW0yoCkVurEPqMpyjqT1xJqZpmypRiQ6vN+an8vww3xOfFUVpOsSYgEMikGOkz88MUc5PxAe35YfTQHaHOEZ/Q15INvToR6G+NIzHaSnQqCk6jToQzPNt/bGd0NE2KiYFzA98WfMZ6ktCnVhK9WmwpGoQ2lAZZTpMa42nywk4JhjJl2q1FUFvhHXHtAh/gZWPQG/sDcjzGKrSzJqVNL/xNZFRRL6QoWLFdrz7nE6nUUfBshIBEypH2Rbb78eX6n0OPKut/KOiHF9h50jeZ6RjwjrgLw/iTL4QzDpqI0kk3gMIi/Q4KZXOAoTUQhh/Rz8wDPMxjyc30vJH2u/vobh8D30x6EwqgRU/l73s9iIiZAnlhT5dlY6vGsTGjUoPQhRqbbrGIYvp+Sb/NoCgz3uQF1PIUbwCT7AXPtOHUMjwDuxAM2LxuDewkcrm/LEerSYyxIWZBNRjqi0aVA28pGH6eZRRc62PONrH+q153jlyx6+D0kMXtVv5KJRj2K0XclZCxed4vJjb5nY48WqtOnqN1AJgXvPSMBuJdsKKMKYZWdZssEjrqb16XxSOI8bzGadwrGksj4WNuRJ8yOWO6OFvbFnnX9of4p26DuaWUTvCN3ayL+LepjFU4jne6nUSajXPKfJR9lcR83m0oL3VJb8+pPU4FDUzFmOpjuTyx0wgkc0pMk5TI1cw8xP3DoPXyxa+F8PTLXLBnieUJH/Vis5LOtSMqTB38/wBdcTc3VViFptJY3AckieZtEcze2IZnKT4roMWl9wpmcytQsCTpW7GbmLwpNv8AvgHnqTVtNKijb+FdyZ52kzg1lcsrDuKDCCD3tZ7LE/ZI2B8xeLTiy9lq+XyhMDveQddwOcKb787YTGuO0PV9gXg3CEoo9DM0K9OrEqymJsPCbEDmZB2tgbnzTRO4DsFZ5YiCR/TG8r9eWLb2846XpjuUqVIHikbT7zP54zhzUqgwGQpcgoYA6lt/pjJSlK3pAlrRd6fZvMnQ9MDMPTACslRZIi8qTAAEcjyx6MpxKpVctRrUnEEu4BUgCPiWDMDlOJP7O+CcScJmAaL0F1aW0ozkWmFgNBKgGb+Hawxa+IcbqLTenWqUYdSGDzTOkgzsARbyOC1TClZXq3Hq9IMlcGkymNV3UjewjxEi2/qcB+M5rKkq66VQiTSVYcufiLnkIC/gLk4jcaqCsRUplqdFLCrUuzn+hEESb22tdiNsBMvWJbU4ncgnrvJ6iAcVjGthbt0EKzlwNROm8LJsLGFkmBcYrvFM9LwokAAW+7BQI1YsVfRRpyGcbtewA6wMMZZWQEU9DJMhmUSduV8ZO20vBm6WiwcB48wSp3j+KwCQRB6kG0DE3LcdrCpUcVUU6QzBnC6rkeHUpuOnni38RyeXr+GvSVmNg8Q3zH54zrifCssKrLSZ1CmCKgUwBYlSSD+OOWMIyyObGaaWgjme2dQrC1NU2sakxzbwwoaxIFx64Yy3HjmaqUzVdu8GkiHAM8iWY+KPtC3lgtR/Z/RFLvlqNmIXUqKoCvzAsZicSeyXZzvmavVomlURmCR4Rtvpi8TpnDvJjTpLQOMmQMpwHh7KwbMd25NvGpgcgQfP0x2d/Z3XUaqRSqvKDpPyNj88CuHZPh5rujvWFzI8MzudxGNN7MZnL0KWnvlqUlkg6tLAdNLWPs2G/NDp/wAmpMyPiXAzTbSwZY/qWL8wJ3g4Z7gAgkTH62xs+ZzmUdyQS4YW1UiwP9QiD7jyxWOMcFyTsr0mamDJIC+Fo3IDkR88Ujn8NCvGvBSMtweqya1CqD8JdgtpAJE+tjtiIKUyAJK7wNvP0wdz+YOYr00p0iVJ0hVaNVgD5C3pHni75Tg1FsvURVpM+nSwa8kQVVza+oCR0OFXqGn+ZCrHyM4yOf8A4Ypq9UsjzCQYBiShIs28jmMedoH7gIasVC95A0OBaJZDvviwf/5PMd+NaBVAVv4agDcHSI5iInAfi71BmKbvT0wZQmwMWuTI236Y08z5JR68mcGlsDcVpVKbkVCJYAxU0uQOhZOfriPQXmqEEjejU39pJ+uHu0uaFSqYIgWGmIjyi0YG0rHSyoSORJVvmbY6MU3KOyb7LLQzTd2s1cytudAMLWsQMRc8kpqK1XIIOuuwVBv9gEYd4br7sQubFzdKikegB2+WPK2W1WNJgT9vMVNRte1MH8sNWwis0walWJkllVlJsCfIctvriroRzlfPBuvmGYhZLAbseftyHQYkZXJI3ia1Mbt18sFaAA1oGLFWETPT35HFj4CKQ1UyzVHqKJUrCKw8Sidy08xbfAnNVcurnQDTJ5xKxFoG4xJy6UlYP3rVWF1WkCPdiQAPTfBe0ZKg01XxU1eppUmSEkB2v4lIMgdRyIOJw4ijQKTm0gaTYkdSdzaMAs9WWoNPIm4H3enliDlaTKQaUQDe+312xNwvY3LwXxs8QuoST0jeItI3xGznE2pIKj0NS6iJp3g+a6tQ9YjFWFZ1kEHe+8fPDzcSeZ1Ee5xljYHNB5O1oam8U3ASCQwYWJ5CZN8Qz2qqGyZaof8Ak3+ZwHzvE6pRgrnUdr3Hp0wL/dMw4lqre9T8icH8M3IufEeO1VAgqAVmWITSZsDJ6dNjGK1X4qWV+8r94xEDQCIvcBiOeI2cyIdqepgQqBT1ME7fPD2R4VTWXcGJ8Kk7+Ztt5Y3FR7Ndkbh+XLXUCnTG5FyfQnc4XnOJ6P4dEAfh1Pr54a4hxMt/DpwAOY5DoMQqSAc7dev+2D3tm6PaNK+9zuxP3TifmMk6UlqCNJ8738jy88QXychiGEAxE3POw5jHZGo5IAliICg3EdDPLEpyb9rMheXGs2IAHxE8vQbk+Qxc8j2Dr1ER0VAjLqALAVDNxMiLjYbDzw3wTgyXesAFW4QMF3+1Bkexj2wfr9rRTYL3mk2ADRHzE2G1sQlk3SLLHStjPD8/ncpT0PkgqKTJCkk9CWUmSeuK/mWzmcLZo0/AphQCqqoB5SZPrfBvtNxx8zSFOmyqwvrFhNpG82A6HflgLmeIFaKis4L6TCwBtIDAabj5c7c8Kmk+SSsD+GLymdzCGENUEeK0sOkyJ2n64mf+LtUOh6ip1cKAwABIAnz+uJ/YWhRzdEuael1MMVJEwBeAY+nLHvFcklEjSxzWuSKbaTBJ8M6R8PlY23vOKck3TWw06sTVzxoinU/eKgSSL07sF3VbgSSd9sC+L8WrVe7bNszgfycuxMwxnUdNxaAJuZ2jEbNp3bDUdVa0CQUp3nSNUqTPSwvvhipm0LI1EVHqMCHcsCTUJjwxt6k8+WHSUewduhvN53TUFWt3bVHJHd6SFSBAkCBaPh8hM4HPkKlVoJ0qQW1WMAWvB9hOHeJZDU+kVRUcH4QIIne/2ji18G4CuVVWZQ2ZYTQy50+JtpcMRcDxDrGBzTVoNNukVL/w6rQpRUDhXPh8JhmsIHW0YsGS4OhRTXzFVHgeCnSWFECAZPxdcXvgdGt/Nzq1u8ZNJSo1NqaidU6UFh5mYxKzeXFYh6eVWspFnDUwDc7anBI88Z5PCBx8i8z8Kf5/9Jxl3aL/AFdX/L8sdjsJi937D5OjQf2b/wCmb/iH8MW6lsMdjscuT+oykekYD2p/1tb/AIjfdiz8C/0C/wCbffjsdjs9T7I/dHOveTT8A9v/AFYBP8P/AJPvbHY7Bj2HyHuw/wDqz/xP+k4uI/1VX/AY9x2JZ/cy2L2hjL/APTGW/tS2H+VT/px2OwmD+ov98AyexmZV9jhyr8Jx2Ox34zkDfZ7+Qf8AI/cMM0P5lT/DHmOxn2EVQ+1glm/9L8/vx2OwxkVHO7+w+7Fh4Z/Jb0/DHY7Dg8Ejs9/Py/8AxBhni/8Aqm9W+847HYCAghlPgxKXbHY7GEBXE9h74gt8OOx2CFHibe+J3Gf5Z/w/LHuOxOfaHj0VWjtiTmfhx2OwZBIYxY+yP82n6nHY7Ep9MMOy8dtP5Xz+7GY5zen6H78e47E8faKZOxzL7p/l+LYKdpP5Cei/e2Ox2EfvX7iLoN/sj/1J/wAv+lsO8M/mUfR//S2Ox2Gl2x49AzM/zR6j7zhXZbep6N/7i47HYeXTF8r7gvL/AOqHvi4Zj/67S9E/9rHY7CLpfZlodM0TjP8AKf8AxP3Yo3bj+bR//mpfccdjsSx9mn7P3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5060" name="AutoShape 4" descr="data:image/jpeg;base64,/9j/4AAQSkZJRgABAQAAAQABAAD/2wCEAAkGBxMTEhUUExQWFhUXGR0bGBgYGBofHxsbIBwbHBsbHRsaHSggIB0lHRscIjEhJykrMTAuGCAzODMsNygtLisBCgoKDg0OGxAQGywkICQsLCwsLywsLCwsLCwsLCwsLCwsLCwsLCwsLCwsLCwsLCwsLCwsLCwsLCwsLCwsLCwsLP/AABEIAJEBXAMBIgACEQEDEQH/xAAcAAABBQEBAQAAAAAAAAAAAAAFAgMEBgcAAQj/xABGEAACAQIEAwYDBQcCBAQHAQABAhEDIQAEEjEFQVEGEyJhcYEykaFCscHR8AcUIzNSYnI04XOCwvEVkrKzFyQ1Q1NjdBb/xAAZAQADAQEBAAAAAAAAAAAAAAABAgMABAX/xAAtEQACAgICAQMCBQQDAAAAAAAAAQIRAyESMUEEMlEFcRMiYYGRM0Kx8FJi4f/aAAwDAQACEQMRAD8AoWR43UpeDSuljdStj8iPvwTHG6WkN3CiAZKna9iIHhMnc40HtJwzhmljSVtcQWpkaPRjU8Hyv0xR8tw2iRC0zmGFjpGimOup+nywrcX4LRuiSM9loZmuX023hiOQK3ncx0wxU4LRqkuW00yo06ZF+fLb1wJ4llWJ0K1I9EpkFUM2GtjB9QT5nA6q7qugnlcKeQN5ix38+WDGDfQOa6Ycy2SNGrFJi40nUpAJIj4bDf0winxPu1JFLRUPhtItIJuT9DgXk88wk03CMotLEHp4bSTfE3KU6lT+KqVCQfHUn4SAJ3vcfPYdMaWDl7zPJXtGOI8Xaox8Vp9/c/gMe5TJHMLppipYjUQNQgmCwAE+1ycWThHCaTjXpJKiXDaQbyUVQACrECfIETGLtwrh1VKJKuaYZQIqCmxVYssgLsOUk3POYrFQxqorQjuW5MqVTsUlmQV+60AoyFKneG/iIqaSswLAc/K47NdnCiqWenrdggpMukzz1HVGkf1CRvi7LTzBpEaqlUNYMsodIjYNFtiYOwgWiPaFdw41ahTAGpXXxE+TAlRedgfa2NzfyjcUUytw6ulE0myvgQljURQ1r/aHiK7/ACxD4blaJcIHqTqhgNMrG8B4kzyJtjTsxkKZH8plUEHSrmJtchfCbAWv+blDKUiJJDHkGgn0tfCOcfg1FSbh9dQoydQurTq1WUiYBO4sOgMxg9k+BVIHfBHIIZSQCQw5g8sF6eWZfgaDyDDb0jl54cD1BBKepBB+n4jEmxkRslkaTOjMSXSSLkRNjb0tgvVyQi4MdZ+44HVcyD8SlY5xH3ffOIGb7YZagdNSsNtrj8PywKbCWKjT2GkW5ge4MeeImeqQSsi5I25SSefSPfFIf9qdAM0UnlZ0zEMCDI3kdQfLAh/2mvBY5b+ITCjV4Y3uYn6csMscgckaXSc01EW3JBFpN/lt8sRnzDPzheZi59Ok/XFe7Pdoambu9NUAAJ1OAJvsNzHUgC/PFmVNQ8TCOQH5+mM409mEUnUQFGqeRF/UH8MPvl9QIKhZ5GDPqMKXMBZCjbbDniazQo6iJ9umAYHZrhdJwNdipBWYi3OOeBWf7K0K1Uu6ksSDNhew6X63k4tKtSXmSf6jc/OMIYM/K3Jjv6gdfPBUmgNWAE4OKYhUVW1QHIBMeXTlh3O0m7ynYmH3s+kQLkvDL7Tgs9EKPHJ8yRH02wmmSbABhPxTA+v4YXzYf0KnxFdgyagAwPhWqJFRRcmG1aSfS/S4btLlKdJQ6Lomqy21AbSPiO/9wscaFVyYnxXB5jkOd8QeI8ISohQXGrUbTf3mJHSMNfgMXTKpQo1u6WomZcAorQy61k9ADNvTAbtZxLMpSp6nplGqMsosaiAZDAjkfLli90+zwUKFEqqhfMgMGHiB25RfFe7b9nataiFo+IpWZ/G4spU7HpeAMGKVhc2+zPM1xOsKZSsal2kKwYSYABA2wR7M5B8xVgow0g7q6wx+HxRA9yMadwijUPifXpAWFcJHwrdSPEIMiDjkpValRTuEqGS1oHhI03vzE4bXhCubaoqfD+wZEtWYVCrXpKSidSzsRLdTEnzxZ69bL5YVASETQIVhFIbQBAlmJud8B+0vG6hq1culMMAZYsJCgXso36kta22K1m0r0wr13FVql7EsR0W40j0X0xSnLslddC6nHamY75SQSzyoRnWwNjFwx0gb264brZwyNIKsI8QI1TsPgMEzg1wrsm1ZFdqgCk+KmgK6egZjcnyg4s/B+C0qKstB1aoCZZ4lWjYL9ncX3jCynFaQVFi+z2Yr6QuYNNGb4S7QxG9+Sm3mfIYGcX4kcuKtDu0CBYWpTc6UJvyFzfzm+B/GeOqqaKtIGoDcK0jVPxFpN7TY7Hlis1q7VzFVoW8SbLz8Iwihe3pFL8Ii1s2oY6JIO5IE+w5ev3YcytJgGcfCCoMzHi29TztjzJZHvCCF8AJF20lz0HMzew+eOzquoQ1RVAWxVpMXvpmRiv6AdL9WSgFkmiSdKmW0+K5JZhzUHYCTYYH02Cor0Kmt5+Ai4PkDbE/KrqL1Mu7IqgSW2E8ja/O+CHDsrQemqOEALy9ZoDAKJJWxMY0pJCpNganQbM1C1RHQAhWKASW/pgnfznB+nx391/gijTOnfvArNP8AcVJE+UnA6pxQd02Wy4XRrJ1keJwD4Tf4dpPryxFpZBI8btPlEfUYSX/YpGLftLfl8omY1FK6Zl1MQ5bQvoggMPSBgBx3KZtTprOCguEQgLp/tprA8uuKxwuhmHqD93V2b+yfqeXucXWlwjSgzOZrhoAbSG1EgkaZY/ZJ6eeM4NMTnaKoaNWq7LSot4IOkm4AN7AA36csXXs9ksszK7VEptUOlcqiHUTsQ2sF4PTb8DvBu0eQen/Co0MrVJ8QEC/UGACDglVRaoGtEccmgH5HCTm3qh4JLZAzvAGVlNKhlxSgWNJZDAzqDQQfS3O+0efvdPLozvRPeuQPDTAJEzdlUoo5z4iBbpibSygUAU6lSmOSAyu8wEaRB8up6nEhqeYUKpCsB5FJEbkiRvvy9MaM/H+QtEClnKVVgAvjm3dmSt+biDIgkx02tdvM8Pp1ST3zykrDSw2uQD8QEXM84PMYLjJmNZVdflv8zB9se5OrTXwwUPOQR9+4xuS8aAxHDhUEAVTtBb7RG4ALTA8gRiVXosbr4m3IO7ctyI+VsenJU3uGgj+g29Y6YUlJxEVAwF4/3/DCuTZqG1zDCzoy/wCN/flhL9w0EgBje25/MYZznGFpfzHpr5Blv8yL4p3art0UlMuiagYJYgwedh+YxlFsDZdK2impbvCg8z+B3xVM9+0KhTJWm5qEf2kieUX532xn+c4/mMwCHIiLwoG/piH3IMhpEXgG0+sfWcVji+RXL4J/G+0uZrVL1W0/ZVGK7xcgfr54g9+rIweSxIhySWEEyCTyIPtGITKokapI6fTywvvGNlAEbgxNha2KqNIXlsS82IUkNvb74G/OPzw+7O+mZOkLBIFhsNumPKa1QJuAOoP01bY5qIAkkCRbxD8PPDUhbZJoSpMn06nkBv7R5Yk5fiuYoNNKo6g/ZBOn5G3Ll88D0QmB3imDfxnbphDtcAvM3EEH5nljcUG3RcaX7QM2pv3bjppj5FT9cH8n+0Sg4mqlRTzCw1/mPuxmNOtUgwA3I+HY+ZHlhNPMqIlCB5Tv6H0wrxIyk0bfwvtPlas9241WOlrN8mvgmzu15gfL9fTljAdSEyCVP90jD2XzWYpkNTqVFvMo8iOVr/XCPCNzN6LKp8RLGbA3A9vxw4M6xFkB5YyXKdvM0kArTqHqwI5eVp8454P8O/aKjeGrTNM9VMr+Y388TeOSDyRfgq/beP7eX5nCv3hR4Ug/2gD9D3xVst2lyVQx+8LqPIyvsC0fo4ODMj/7YBJ2jmPy54ShrJyZdjcyo/pFz8+R9MJrIouI8weeIgqVDu0frph5czTQ7am68/W+MYUMsWuqaZ68/Yem+GxlRDQQD6D3Pn6zh7961bLHnyA+84d7lTGtwx5A/ljWYrXEODGq5moyix8I3IEXNgfKZjCMp2OSjqdqgquJKu63U9BBt9N+WLPWqg+GNX+HL16Y8FBj8Zgen3n8sG3VAWmV/KVswQo7pVNOYWmYU9IkWJ/HEcZbLvTNerqRqoKtrOl1MkEdJBHxdPI4spVU5SsWPP8A39sRMzkFqQSsgSb29fngVsNmR1eF/wAVadJu9Zn0oNMeG9zygc8GKvYfMrqcmnVb7CzCiPUifTbF0bs5T1rVQwRyQ6evT9Xvgfx3Lr3RZ67UihkMNhPhIIm4aYt1th3Nm0UavWpQGfWtZIBA5MLQvKBFotbEh6hq0R3tRtRmEVRPKJabE2O1sHn4dkE1OKpC1JVgG1C4N4ILLG88rYqmbyrlzRpOtSmNnAjWDeWO5InT0thotP8A9A0+idkaGXSiatUoWCnRSUB9bCQDUWZBnryxEzmb/eES+lUWAgFh1PucPUeEqimXAYfExNgBNgOuB2o1GIMqq2sLt0g7DrhVJNuh+HH3CcrSJVu6Xwp/MewCCNzJEk7ATJ2x4uay9Pwik1c86j1HST/aimAo5SSce1CztoIKUtXhUElRaJubmBviGuUrknQkrO8j8cVihJz/AGLq+cdEVgq5elKFWcAANoIkKtgpvv1FsBv/ABmkCVy4OYcwA9Qwg3gIm59lwjPZRC5XMGpmKx+EgliL/ZUEKt7XB35EYNcN7OVi1x+7TFlI71vItFrdI62wXS7FStNlRyWWrVTW8IJQajANzNlAjc8sXTs3wKsqipqZIg6ZIA9YMGPlizcP4JToXp0mPIl21b/EefiJ3J3jE+nngRAVh8p+cg4lPIn0FRfkTkEUiS8ybTbnyi+JtfLsxkEhhyN48wOmBzVKbG4OrmYIJ9YkHDqZmD4WaI5z+vbEhySjVQJZQxH2gfqPyw5VzimAUPuLbcjgFxLtRTy4mo83sSGjV0sMZ72l7b5iqf4b6EvIWQfK/TzA3wyg2C0aPxrjeVooWYybmEmbel/1yxRs9+0djIpU2UGwJYfdH0xSG4hUcy1R2MRdiY+flhuop3JgX+LeYxWONeRHIkcQzBq1NTSXIiTeLHryOGqeXJG0DqYCx8vfDS1tNgJtEsPuGOr6iC1RpEiLj/0+WLV4Fscasq7HWRudlHvucKfL1GGqpFOn1bwr/wAqjxN7fPCKOc03pqBJ+NgCfYbA+xOGqyljqdizT8TSdtgJvecEA8KtBfhR3PJn8K/+VTqI8iceVM1UNw2knYKAoHpAwqJOk7kc/pfbHsAb3E8gJkRMfljBHEEmGAHLe/qSfPDi5YSZJ2Ft/rb9AYdIWQfTfmL3/XXDj1bm5HhIOkG94XfBQSFVoiwmfxvMYZNOSDv8wB79MSqzyZj12352GG9EEyJ9Sbj/ALY1isQSVvLL5gwThynVcxqAef6wJt0Ig+Xvj0AttboDv+vPHONNiTIHQfqDjGobqNTNtDKZ5GQPUG9/LCdQ+ywBn0vtzwsUzvu3xbiBz2wplBtaT0/DG8mFF6ukMVldgSPPefLHozgHxQfSD16xhFJ2QgoxWP6SRPqPTDr8QqTDqlQRfWsG/wDcsH3vg6YDmdDuQPaDP3eWJeXztemIpVKiiPssdvbA2vXpkSKZWdxq1D2kA+t8I7sbh4PTY/XAcUzFk4b22ziNBbvVvK1AJHoQJt5zODmS/aShIDZZuhYON9rAwMUbvqggAawTHiv9Yj64SMypB1rtvpP54R4osZSZr+S7Y5eqIWoEOxDwsbbzbp1wWylam/iFVXHMqQf0MYc9Sm32gN4DCLn0n7seUctUR+8QkEGzIdhuRIvvibxDczflzekQgj8/T/vh1K9VtzuY2+7/AHnGL5ftvnaZMOsDcNTUmJ2mR5Ys2Q/aHJ010gkwCk7x0N9ueEeKSGtGhhkWSRcn3j9dMQuJ8cpUlLM4Qf3G3p5+04zvtB28YgjLqAST4mF42JCzHz+WKjnMxUqNrq1DUYxJO/qJsBNowY4m+wORdeLdvHqELlUuTpDEWLcoUbz1bD/FO8WgpdWrt3g1QJ5Eywt4Q0eVsBOx+UWGzL+FRIUwWuN3C845DzODeW4nUotTp0tbGq5u6gVGW21NeZg+2NkgvajJlLfirPUJMgkEwANIEAb73AviRVz7IASYkmwWGibk6tgYkY0Fs8r1Vyr0kZ2DAjSp0wNiVtPlfHZzsZk6kko9Jj/SxgHqEPhwilFUmh05dplV4Fo8FWoZVmOkMYUNzgkSbAXI3Jid8WDNZelW7pisR4rwwIkAhh0/PHlP9niER+9MAJtpn33gfLAXjFd+Hfw6j06gCfw6aEyxJks5gaFB5XJ5dcClKX5Rm1xt9kTj9DLpNVh3dKTppidVQj7KgkwOp5Y5e02fYD92dMrRAAp0gFPh5EnSZJnfADI5GtnaprV3hJALGwF/CiD7gPzOCHEO0NPLOaNLToW1lRjPOSZvPIeWK8L0tsipfIY4Tx+ktRKeUpdwf/yLpZiACTq1qeQO0HzOL3ww1HQMNJ7yyny9Ynr8sZr2cy9Fag7xoLakBJsCQR4vXaeU403s9SFWkyFzSNGwAAt5R8x9RgT/AEGR7mazBlRiqn/FiLf4nHuYV1AlkE+W49ySPfEmmiJUK1TrFhdugB3674dzTosClSnVsRI26zyxOggtAzKfGZHMKZj3GPDlSQZttew/W+C9fUbStIEDlJ9ifyxH7glvhLEj4j8MdYNr+WMBmLdr8hWWuTUVipkBgI1Ebj4j8/pgN3aqPGQBFhEsfYH78fQf/hqzNVg/RWWVHtgB2g7M5euTNLxbSgvfrz+uLRyIRpmNtmWb+WItYm5j8MR6lOGhjqY7gmTJHM7DGlcQ/ZlCHRX0mZCQBy2Zt2McpxUM92UzFHw92zbfCsgnlt/2xRTT6C0kBmBMydz5jy3x7llCkztebTygfXDlfLOjEVQy+ZUgfXb648ZpWORNzvcH254YB53R3AnqQR5D64epqdUsY6D6exw0uqJM+cyIHL152jniRTpgwNQvPrtb9HGMehrwbf77QeeFBDpvtMmN/LfEdV0wZgHfzHOPXHq1+QF+n+2Dpdgsfp0+YO/Ubj0/7YScwgAHiI6mOuxEYjKupvESOpiT8sSnFOCKdMmftVDJ9lFh9cQllp6FcvgXl6ivbx+wmBzsB64eahpiQykm0jbnI8/zxFRHAsxA6An7hhSUgdpnzwv41MKkvKHqniuwtMdPX0+7HlOmQZuYtPKNo+f1OFpUIEWg8jf5jCzmlPxT7fMD54eOaLG0+mIaqQeWqCIXzEbcsIoU5abSL3+7oJHniX4SCtuoMRfzgH5xhsUj/abeI6gY9gMOpJ9BcWiEeg9bTbHgAWLx6ddySY+mH9e/Qm5tHmfphpFLm8TPhEH5yOm2HQoh2aBMTM3H66m2GH1Wkaul7/U7YnNliDe45XN257z88MVSCDBHOYP3fn5+WCKMU1IIIMTzHl+vPE5uIk/EKVTzdADHqkH3wyVAAA2IHLlAk7bThusmsggiLRHXpHrPrgmofpvlyRKVEO3hh126NDfInChkwTNKsrE8jNNjHTXA+uGXcH4VAkRtt1Iw0VJa9xEagB7x904wScyZinAcERvrAK7E7ifLnyw3T4ih+KmJP9B59YIwwkqYRnHQqxHtAF7YWcw0eIU6hvMqAeUeIRO+98Bgo5kpN8L6STMMPoCMP5TJM7BZCUyfiJBAA3bpsOfPESuVie7KkbDWCI5iCNQMbC+E00mqFVwpawJkR5E/qYxg2XR+MkUUGXBprqFNAwElYlWHTVBN8R+M0e7piq9R1YKF1IfH4idRv11QZ5YYfjAFIpRkQwC1baqjD4yARa1tXtbDLcVp1SO81KBBPiYkmwW42+WJcWHsJdi8hSFZHTM90wMh3V9XTzU9OQxtnD8uVSGdaga6sRuTeecz5HGIVeL0qEAHXUO22oz1No9TiJx/tdWemtPWZAAVVNgOURz8/l1xGUJTZRSUUXLt726pUiaeWCa1saguNUEELyPrsI54z3K8NBBr13ZljU0zqJ6Etf8A2w9wvg8Dv64LRELGxO3y64Z7R5layAUzJX4YMAWv5E+eF5KL4R/dgfyw5wDM5WvWpNUaKdKdCuyokxY6eZkdZNuWC3Fu3EVIp5GlWQCA70wCYJFhp26Tio8OzuWLIHoRoH2WIm0TBG9t/TFpqdqss4X/AOZzNPSoXSvlztacHhT8sKegZwnhNBmCtU1OX+GIBJtHXoZnlti0ZTidRmYCi9NVc0EqSPGUJXxFiJNuoPK+KpwbNUqNZQrl2JvU0mOsR8REje2NNza0cxTajITvyzhjbS/xG+3xTI6HzwJOgxWgVl+NVaRAZVqqCAxX46Z2AZWmb9dPvgpS4lrfwlZUGZIG+1t+p2xQ+OcTFHvEqT30Eg01Q0yXjS2omYEGPPbAvK8enQxAYs2kk2IkQPEsHc85wyjewSdGu1aiFfHpdhy+63QeeGso8gIskkdT9egxmPC+0Ole7XXTYtYsS6+QkEEDyjfFmodq3JRVWmQTDGmwiQbeBr7b3xnAFlrFJ9QWppMg2BIK9JPn0GJH7zTprpgIORkmT688VtO0FFnOqqtMgxDc55ibcuZwdo8QplZpkMQLNvbqDsfLlhGjDqo7kCVCc2JuR5D8zhVPLpSJiZO7Ty+4DEfJvqUKBAjeLD1PX9TheiGAZw4MkgiyjlHU+uMEF8U4RTzII7tagNpgARzuMBc5+zXKqvgLq283InyubeZxdHzseHTblpW/yH32x5Sp6yJcKs3G59J2BwVJroFGRZzsJmNRFMd4PIyR5Rv92Bef4PVy7Q1BiSACRzgeWw8zjee7SmDpAvuZP1OINbLd8DABBtLbe03+7FPxWK0YBmKIiSy6j9lbx6ttPpOPQCRAAX0H47+2NuzfY3JaT/AWeZWBflyED3xVM52Cl9NBvVTIPl6fPE3b32I4sz6nRjzxJFON7D54PcT7K5qgLorDqL/hgXk+GVahgKRFiSNvXEJy4q5OgUQw3T58/liVlOFVqt1UkbSdv154tWQ7LU1gvLH5YPUaSqIUAAY83N9RjHWNX9x1D5KplexdpepB8hgkvZTL3kMx6kxg5OOn3x58vWZpf3fwOoIB1uy+XIPhYt/l+hincXyD03/lVETkfiH/AJgI9saaTjv1GK+n9fkxO5b/AHM4/BlOpQsK08ypFpuBEzy8ueOoliwMQALhVG/WPwxo+a4Pl6k66Sewg/MQcBcz2NXejVamOjeIfnj1MX1XH5tfff8AgWmVTM0hA8cxvyMk36+V/XD+VykgAkGeUDYc5jf8sSs92XzS3GmoB/Sb/Ixgc1Q0/iR0I/qB/EY78frIzX5XYU43tDfceKTKi/W4FwTadPKfMY7NbgAExFp6E7DfD6cQZ7EKbROxttcemFE0/tSPfy2nofwx0/jx6Ckn0wYSZIMBeYgWMnb9XOHlpkwFte8gC07W398SUyoaFVhBvAt8/wDbDRyrgwwIEmCIvG/OwtyviikmBxa7I6pJNjExYb8oHT64kUMrMgCTeZn6Een1OHqVA2JA8pM+ny6RhygoL6S5VJAaPiN4KrMC1jyjDCpEJcjUdwqoxfbSFJJM8oHQi+CmW4UlJ2etUBqBQqKp1DWTfU+3hE2/LEzMcSCqUoDuk5mSWf8Ayb/pFsRKGUNUgCJm2qehmCBE+sDCiAbOZiTBgaZgAxzuB7TiVlBLap1cxOwPn+r/AFxHpUNZaQAoa+0mCYHlhrP8QA8FP/t+Zwb8DPo94lVVZVYLMSWPPz9/LkMRcs4Vg7G42HM4bo0wLm5w3m0nYjCtpaBYYp8azNZnWVCWJWYAFhC/rngPRdrjl9MJWiwvqAtO/Kefywb4BlVr1BTYlLSCBa1238pxNQStroLd0HuFdk1fLvmEzCvVVdXcgXCjl1nzAjAbMcEzCn/TPcSJXcHnfB+i1IIr0K7IVMXK7dAFFvriFnePeLm55sbknzONdbGstPDeDNrU0kekn2UQaqr+bmDA8hA8zh7PO9MNRChlqOHIZGLAgEErpusRyi4tgRxDjmYzY7mhVrJS2IpoqSP7isMfcjB7hXEaOTDVKiUhIRQ3fKWPhAhKZMaQZmCLzjlUm9v+CtFV7QB07upWdWUrChl8QU7K6lQYjnzwDqUEMMkQGBhTzFwfpi7cT4TSzoYowqyZkHRVHubN/wAw98VXMdl6tEsEIYkQFqLpceamdJPmCfTHViyRqmSnB3aBFOkyvqV7TOk+s2Prhmq7IJZTaoSpHIQOY9MTa2RzNMAvTYA7SDf0nEevmNJAEFiLiDY3lSCLkeWLVF9ErkuwjS7QOtJYbXJIioA3h3AM36j2GJ/CePWFIU+5LPIZACuoixhiekb4pLFmJ1Tvve18SMpmWR1glkDAk+U7jpibgPZp+U7VVtcd/ScE3BHduLjoNJA9DNrjBkdoqXeEVGZCIjwOZnnqAIG2/wBcYlm84xdhOoTI8rzg/k+MvSyoNM21kaTtESRe3X6YV49Dcjb8hxqkynuWBA+0CD6+Kd/XD2SYsoWIXmdgJ59T9MY5wbtKX8OlBqYAskKw5AkEEG9uW8jFlXtK6tpGZBIsRWWPKzKAR7nE3jaDyNDekF0+MkyJnYDoByOHqmcYWALDpF/lv84xVxx5Sw1ByOTqCb7XM+fLpgtw/j1FpWkwtcwRY/3T9+3nhGmFExU1EgkrEagLkT1PKfLEpiijwx8vvk4gUK7MTp585t89z7R64dqUUUEyS3LoPPTgGEsC5OkR58vad8LTh9MC4BMXOx+QthYzJUCCTb5+nM/h1w2wZioYFNUxET59QPqfPAaT7MDMzkFLQsgnYb/oesYZrcIqKJsY6cvlix0gijwzPpc+Z64jVKhcwALcxt8/yk+eOXJ6HDkdtBKpXqaPinePIeuFMf0MWmnlVAJcgnoRb2GIfEMsnMQOo/X0BOOPJ9L/AODNYCn2x0+2CA4ST8J36j8JnDNfhdRBqIkdR+W+PPyejzQ7iayIPL644DCS3vjicctBFmPXCHUHe46bjHY76YxgRnezWWqGSmg9UOn6bfTAfO9iTE06voHH4j8sW8HphLtjpx+rzw6l/OxXFGeVeD5imINGY5oZ+6+B7ZhtWlrQZg2/3xqG+PMxkUqA66YcDeQDHvjvwfUpuVcL+wOLXTM7o5ggEDxaiOZnfYRglwfI067u2ru9C6hqB02IG828zfBrN9mKLQKdPT5h5F+R5sIEQIid8E+F8Fp0QTT1s0QWJGkAeQEROPZhlajbZVQm+0VjMcIroGlFCnaprBGnfcXX2xDrZlUXSpMbFzGp/ToMFe0nEUAK6lc7MyghYBkATcgdflig5/PNVMD4f19MdcZclo55Rpjmf4iWJVLDmR+GGKGXgTh3I5BnMKJOCa8JIqKmoGxL/wBqjqTa+3vhJ5Yx0jJAjKqGPiYKJi28/KMNvk27xUkEM0Bp/PbE3ifFQCaaIFC+ECZAiRII59Dgbkcq9WoApAMzJIEeeBDk99GpE3jmVpIwWlVepp8LFgPp5ThrLNWYBULaB0MCfzxO7RdlauVVKjOjU32IMGTuINyP7hbEnLVU7qm7qtQkyq/ZUC1gLScK5cY/Ia2e1aKpS01mLVCJ3MLsQLXJ88EOH51O7Uo9oEgmCDFx5+uBHEuJqxKuoOrYTYeh5XwnK8GqFARQVwdmDtEf8rRiT5NW2Gy800NZlo020AiWMFVQf4Lct5nriR2nyaUcu1PXR/lJBNA1HbSxFmA8A/uOD+R4cMuoXuhMQXiC3nqG/vgP2m4/QXXSWvWQimwZaJpgkkiF1sYAncb38sCD/NSLPrZmdGsyHUjFYPxISye6/EpxcuB9sa70wlelTzNPmQQWA66T4vvOKdmqekjUIYgEH4Hg7bWJ+uHuHlbhu5Jm3eA03M//ALBYHHS1GSsim0HuNcXSqQjV3SkpMUVQqV3JgG5nqPnjym2TcKlBKzMqMSCVp643JciZG8TfEHMM403rrcQNKuB9n+HVixvF8R65qGx/fG8iqp82wvHWjcgXnGtVWAg3C/asfoAOuB1LMkeeCap4nWApKmwbUTbm2IPEaYBBA3EkRscWjoVkyioddvUHDi0CEKA2JkSNjt92B1DNleZE9b/fianEWiIB/XTfDWxaE5ag1J1cXAIJA6Y94nUJquwlgTY3iOhwWp5RiFZlIDAHSCJAOxINxJ2nC80GTxlGWmIhXCggnyG/qb4ykmzO0hzhPE3p02MsjF0ncX2J85ET6HBKnx+qjvK02FxMANE7SB+B88C6WdVhBII6Nt9cJrZRWJILKTeVP4G2C8WxVkXku2W7Sd2pQVmPh1xVlgASNiPFzHKL4LUu0IampHjBPi7vxRflqIIt1xmj0X1l1IaaZSNjyIN/MDC+C5tkfUyNTgMJtBkTHT4oI98QeKtlFOzY8jxqjsrSx3GzEeYa+JdTOS1rxaxFvIzYfXGNZHtDXOkgrUAIPigkehImR64seT48VXvTVqUiSVKhpSRzgxYyPO/liTg0PZpH7sDd78yBMHpJ3afPDa14LEGL2FrADaTsP1GKnkO00hiXRyBbTqBPkU9OmCeR4xTZQ+gsb+E2APlBjE5yUI8pBDSvUf7Mjm0G/wDy7kD2woilTEvU8XQiT7AbfTALM8UqMI1aR0W2IRnrjysv1aK1jV/cNB7OcfGyID5kfhgRmc47nxGPIWHyGIx9PfHg8vrjzcvrMuT3PX6BFDHkfo48+uFR1M45rMJn3wg1MLbCUSdr4aLsx7TUth98owiATPljgRTPibxEWRRLR6ch5mMLRdTENrWRICsTzBIJtFo5+WPUw+h5RuQ0YtjWWA8XhLMpIK7C3PVtfynDzZdm+MqRNgsAeUDmRE3J57YmtJsLTtFrD8+fpgFxvja0FGlC7NMBYifU25b+WPSxYIx1jRWo4+ybmKlOlJqMAIsSLm32R68/TFP7S9p7HTCrcWtPrG/pgXxXjWo95XNwDpVeX9onc9W8sVd6j16gJgSbDkP11x2wwpbZDJlctHtatUzDQAYmw6+ZxZ+G9m0CgOCzm8Ax+G3nghwjgqUFBcDUf6rX3m/IC+n54b4pxYAHS0amILEXmIuY/DEMvqXJ8MX8iqNbZHzbU6KaVAeR4iLekmNhe2BVfLmlSdmcFnUALz3BJDbEDnfE/hdAK5qNcL4fCy6gb8jPiPSDbHlHKCvUR62s0gbU1W7AGxJJhUnnF4MDoMarf8m7FcM/Z89TSXqoGcagocbdCx5/kcXPI9g8tlVNXNimqwBc/CfUc8Qc3xKmlVPApFUzJBhY+10sLARbliXxCjVzVFRQoItMAGGfVqnf4to/GLYs8kmv0CooZ4p2Cy7g1kznhUT/ABgrqqjoQQQPbFEqZUOWANN/Ebq+g+ytAHpjTuE8PXL0SamvxeJ0YkjyUDy+/A05XI5hu8orl/g1ktT2jcFgbMOkXjngKT6M4oz/ACPAqhqgGjUZSYEjmTbxCzY0WnQTLKtKrnqOXZVH8IoW0gCBOkwCQJK9Z64F9oOI1ZNOk3cUQq66qrpDTcimBeSLWIMSTAxT8xmGJlFUA/1CTPmWJP1w+5VZvb0fQubyaVUam4lXENBIsehFwfMYr+a4Llmyj0EpIEZfCVUTqUypk3J1Abm+IfZ/jdWrqZv5YBM9MG8ln6dUkA3G4P3482Gbx0/g6OzEO0OSrfvDLWpwxEqACQw5aZ5YF5XNlGK69MmCCoZZ2uDy9Mbt2l4BTzVIqygkTpvF4t4hcYyfP9hMzSYTTt/XI0j3/Wxx3YckFHeqITg1tETvAFYhTzB7hyosZg0zt6i/PHuYypvNIx55klfzwxmOForSKqVEmDvv1IPLzwjM0qUAltbcgBAHqcdEZRmk0R2M10CQQUBOypsfU7nCVQk+IST0wrQIJMSIk9J2xOytNVBZyQCIF4n8cV6ADsitNmIkIORYCD5GcScxwKbxP9yH8G/A49NPKkAFKimfiWT8wbYj5MMjtpc6QSByk+m2HTiI0/Boq5xUoKO8yya9JYlNNTUKa+JrRNo52g88DczwBdIq1WasoHhFJSzHoLA26GJ8sM0s+4yyI1UQetEPZS63O5WbSNrg8sRcq/h/h7C4bKP8yaT29scvFpl2yUez1ZWRyi0ARqXvAS7DbxBVKrM7HAuvwPML4qYLD+0g/QfliVlO2WdpMwXMK4BIAeVaJ2KsAJ9jg1/8QmIIzOUBBEawqzfnqXSJ88PyyR8CuMGVKrmmprFVKivqiHXSIjzEzOIudeodJYNpIvbcfKTi/ZntVw+pTIL1qRIEDcD2qdcBu0+hAnc0iALmo7ggyJ1O0z/yiBhlmb7Qv4aW0yoCkVurEPqMpyjqT1xJqZpmypRiQ6vN+an8vww3xOfFUVpOsSYgEMikGOkz88MUc5PxAe35YfTQHaHOEZ/Q15INvToR6G+NIzHaSnQqCk6jToQzPNt/bGd0NE2KiYFzA98WfMZ6ktCnVhK9WmwpGoQ2lAZZTpMa42nywk4JhjJl2q1FUFvhHXHtAh/gZWPQG/sDcjzGKrSzJqVNL/xNZFRRL6QoWLFdrz7nE6nUUfBshIBEypH2Rbb78eX6n0OPKut/KOiHF9h50jeZ6RjwjrgLw/iTL4QzDpqI0kk3gMIi/Q4KZXOAoTUQhh/Rz8wDPMxjyc30vJH2u/vobh8D30x6EwqgRU/l73s9iIiZAnlhT5dlY6vGsTGjUoPQhRqbbrGIYvp+Sb/NoCgz3uQF1PIUbwCT7AXPtOHUMjwDuxAM2LxuDewkcrm/LEerSYyxIWZBNRjqi0aVA28pGH6eZRRc62PONrH+q153jlyx6+D0kMXtVv5KJRj2K0XclZCxed4vJjb5nY48WqtOnqN1AJgXvPSMBuJdsKKMKYZWdZssEjrqb16XxSOI8bzGadwrGksj4WNuRJ8yOWO6OFvbFnnX9of4p26DuaWUTvCN3ayL+LepjFU4jne6nUSajXPKfJR9lcR83m0oL3VJb8+pPU4FDUzFmOpjuTyx0wgkc0pMk5TI1cw8xP3DoPXyxa+F8PTLXLBnieUJH/Vis5LOtSMqTB38/wBdcTc3VViFptJY3AckieZtEcze2IZnKT4roMWl9wpmcytQsCTpW7GbmLwpNv8AvgHnqTVtNKijb+FdyZ52kzg1lcsrDuKDCCD3tZ7LE/ZI2B8xeLTiy9lq+XyhMDveQddwOcKb787YTGuO0PV9gXg3CEoo9DM0K9OrEqymJsPCbEDmZB2tgbnzTRO4DsFZ5YiCR/TG8r9eWLb2846XpjuUqVIHikbT7zP54zhzUqgwGQpcgoYA6lt/pjJSlK3pAlrRd6fZvMnQ9MDMPTACslRZIi8qTAAEcjyx6MpxKpVctRrUnEEu4BUgCPiWDMDlOJP7O+CcScJmAaL0F1aW0ozkWmFgNBKgGb+Hawxa+IcbqLTenWqUYdSGDzTOkgzsARbyOC1TClZXq3Hq9IMlcGkymNV3UjewjxEi2/qcB+M5rKkq66VQiTSVYcufiLnkIC/gLk4jcaqCsRUplqdFLCrUuzn+hEESb22tdiNsBMvWJbU4ncgnrvJ6iAcVjGthbt0EKzlwNROm8LJsLGFkmBcYrvFM9LwokAAW+7BQI1YsVfRRpyGcbtewA6wMMZZWQEU9DJMhmUSduV8ZO20vBm6WiwcB48wSp3j+KwCQRB6kG0DE3LcdrCpUcVUU6QzBnC6rkeHUpuOnni38RyeXr+GvSVmNg8Q3zH54zrifCssKrLSZ1CmCKgUwBYlSSD+OOWMIyyObGaaWgjme2dQrC1NU2sakxzbwwoaxIFx64Yy3HjmaqUzVdu8GkiHAM8iWY+KPtC3lgtR/Z/RFLvlqNmIXUqKoCvzAsZicSeyXZzvmavVomlURmCR4Rtvpi8TpnDvJjTpLQOMmQMpwHh7KwbMd25NvGpgcgQfP0x2d/Z3XUaqRSqvKDpPyNj88CuHZPh5rujvWFzI8MzudxGNN7MZnL0KWnvlqUlkg6tLAdNLWPs2G/NDp/wAmpMyPiXAzTbSwZY/qWL8wJ3g4Z7gAgkTH62xs+ZzmUdyQS4YW1UiwP9QiD7jyxWOMcFyTsr0mamDJIC+Fo3IDkR88Ujn8NCvGvBSMtweqya1CqD8JdgtpAJE+tjtiIKUyAJK7wNvP0wdz+YOYr00p0iVJ0hVaNVgD5C3pHni75Tg1FsvURVpM+nSwa8kQVVza+oCR0OFXqGn+ZCrHyM4yOf8A4Ypq9UsjzCQYBiShIs28jmMedoH7gIasVC95A0OBaJZDvviwf/5PMd+NaBVAVv4agDcHSI5iInAfi71BmKbvT0wZQmwMWuTI236Y08z5JR68mcGlsDcVpVKbkVCJYAxU0uQOhZOfriPQXmqEEjejU39pJ+uHu0uaFSqYIgWGmIjyi0YG0rHSyoSORJVvmbY6MU3KOyb7LLQzTd2s1cytudAMLWsQMRc8kpqK1XIIOuuwVBv9gEYd4br7sQubFzdKikegB2+WPK2W1WNJgT9vMVNRte1MH8sNWwis0walWJkllVlJsCfIctvriroRzlfPBuvmGYhZLAbseftyHQYkZXJI3ia1Mbt18sFaAA1oGLFWETPT35HFj4CKQ1UyzVHqKJUrCKw8Sidy08xbfAnNVcurnQDTJ5xKxFoG4xJy6UlYP3rVWF1WkCPdiQAPTfBe0ZKg01XxU1eppUmSEkB2v4lIMgdRyIOJw4ijQKTm0gaTYkdSdzaMAs9WWoNPIm4H3enliDlaTKQaUQDe+312xNwvY3LwXxs8QuoST0jeItI3xGznE2pIKj0NS6iJp3g+a6tQ9YjFWFZ1kEHe+8fPDzcSeZ1Ee5xljYHNB5O1oam8U3ASCQwYWJ5CZN8Qz2qqGyZaof8Ak3+ZwHzvE6pRgrnUdr3Hp0wL/dMw4lqre9T8icH8M3IufEeO1VAgqAVmWITSZsDJ6dNjGK1X4qWV+8r94xEDQCIvcBiOeI2cyIdqepgQqBT1ME7fPD2R4VTWXcGJ8Kk7+Ztt5Y3FR7Ndkbh+XLXUCnTG5FyfQnc4XnOJ6P4dEAfh1Pr54a4hxMt/DpwAOY5DoMQqSAc7dev+2D3tm6PaNK+9zuxP3TifmMk6UlqCNJ8738jy88QXychiGEAxE3POw5jHZGo5IAliICg3EdDPLEpyb9rMheXGs2IAHxE8vQbk+Qxc8j2Dr1ER0VAjLqALAVDNxMiLjYbDzw3wTgyXesAFW4QMF3+1Bkexj2wfr9rRTYL3mk2ADRHzE2G1sQlk3SLLHStjPD8/ncpT0PkgqKTJCkk9CWUmSeuK/mWzmcLZo0/AphQCqqoB5SZPrfBvtNxx8zSFOmyqwvrFhNpG82A6HflgLmeIFaKis4L6TCwBtIDAabj5c7c8Kmk+SSsD+GLymdzCGENUEeK0sOkyJ2n64mf+LtUOh6ip1cKAwABIAnz+uJ/YWhRzdEuael1MMVJEwBeAY+nLHvFcklEjSxzWuSKbaTBJ8M6R8PlY23vOKck3TWw06sTVzxoinU/eKgSSL07sF3VbgSSd9sC+L8WrVe7bNszgfycuxMwxnUdNxaAJuZ2jEbNp3bDUdVa0CQUp3nSNUqTPSwvvhipm0LI1EVHqMCHcsCTUJjwxt6k8+WHSUewduhvN53TUFWt3bVHJHd6SFSBAkCBaPh8hM4HPkKlVoJ0qQW1WMAWvB9hOHeJZDU+kVRUcH4QIIne/2ji18G4CuVVWZQ2ZYTQy50+JtpcMRcDxDrGBzTVoNNukVL/w6rQpRUDhXPh8JhmsIHW0YsGS4OhRTXzFVHgeCnSWFECAZPxdcXvgdGt/Nzq1u8ZNJSo1NqaidU6UFh5mYxKzeXFYh6eVWspFnDUwDc7anBI88Z5PCBx8i8z8Kf5/9Jxl3aL/AFdX/L8sdjsJi937D5OjQf2b/wCmb/iH8MW6lsMdjscuT+oykekYD2p/1tb/AIjfdiz8C/0C/wCbffjsdjs9T7I/dHOveTT8A9v/AFYBP8P/AJPvbHY7Bj2HyHuw/wDqz/xP+k4uI/1VX/AY9x2JZ/cy2L2hjL/APTGW/tS2H+VT/px2OwmD+ov98AyexmZV9jhyr8Jx2Ox34zkDfZ7+Qf8AI/cMM0P5lT/DHmOxn2EVQ+1glm/9L8/vx2OwxkVHO7+w+7Fh4Z/Jb0/DHY7Dg8Ejs9/Py/8AxBhni/8Aqm9W+847HYCAghlPgxKXbHY7GEBXE9h74gt8OOx2CFHibe+J3Gf5Z/w/LHuOxOfaHj0VWjtiTmfhx2OwZBIYxY+yP82n6nHY7Ep9MMOy8dtP5Xz+7GY5zen6H78e47E8faKZOxzL7p/l+LYKdpP5Cei/e2Ox2EfvX7iLoN/sj/1J/wAv+lsO8M/mUfR//S2Ox2Gl2x49AzM/zR6j7zhXZbep6N/7i47HYeXTF8r7gvL/AOqHvi4Zj/67S9E/9rHY7CLpfZlodM0TjP8AKf8AxP3Yo3bj+bR//mpfccdjsSx9mn7P3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45062" name="Picture 6" descr="http://www.theaa.ie/AA/Location/Dublin/~/media/Images/AA%20Ireland/AA%20Roadwatch/Locations/Croke%20Park%20Medium%20cropped.ashx?w=470&amp;h=196&amp;as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408712" cy="338437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59632" y="5445224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err="1" smtClean="0"/>
              <a:t>Croke</a:t>
            </a:r>
            <a:r>
              <a:rPr lang="en-IE" dirty="0" smtClean="0"/>
              <a:t> Park Valuation: </a:t>
            </a:r>
            <a:r>
              <a:rPr lang="en-IE" sz="1600" dirty="0" smtClean="0"/>
              <a:t>€</a:t>
            </a:r>
            <a:r>
              <a:rPr lang="en-IE" dirty="0" smtClean="0"/>
              <a:t>4,000,000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1259632" y="5949280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/>
              <a:t>Rates liability 2014: €1,028,000  </a:t>
            </a:r>
            <a:endParaRPr lang="en-IE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Airports</a:t>
            </a:r>
            <a:endParaRPr lang="en-IE" dirty="0"/>
          </a:p>
        </p:txBody>
      </p:sp>
      <p:sp>
        <p:nvSpPr>
          <p:cNvPr id="46082" name="AutoShape 2" descr="data:image/jpeg;base64,/9j/4AAQSkZJRgABAQAAAQABAAD/2wCEAAkGBxISEhUUEhQUFRQVFhYUFBQUFhUVFRYWFRUXFxUXFRQYHSghGhwlHBcWITEiJSkrLi4uFx8zODMsNygtLisBCgoKDg0OGxAQGywkICQsLCwsLzQsLC0sLCwsLCwsLCwsLCwsLCwsLCwsLCwsLCwsLCwsLCwsLCwsLCwsLCwsLP/AABEIALcBEwMBIgACEQEDEQH/xAAbAAACAwEBAQAAAAAAAAAAAAADBAIFBgABB//EAEUQAAIBAwIDBgQDBAcGBgMAAAECEQADIQQSBTFBEyJRYXGBBjKRoSNCsRTB0fAVUlNicpKiJDNDguHxFpOkssLSB3OD/8QAGgEAAwEBAQEAAAAAAAAAAAAAAAECAwQFBv/EACcRAAICAQQCAwABBQAAAAAAAAABAhESAxMhMUFRBCJh8HGBobHR/9oADAMBAAIRAxEAPwA4FTArgKmBX09nz5yiiAVwFTApWM5RREFeKKKq1LYySCjJQ1FFWs2WmMW6esVXoaYttWM42bxnRodHfVfOraxfDcqy1lquOG3Y515+tpVydelqNui2qv4hdYYmKk+s8KX1d4MKyhFp8mspWuCm1TnxpC7mntRSL16UFwcEmLPQWo70MiuhGDYBhQ2FGYVBhVEC5FQYUVhUCKoQEihmjMKgRTJYIioEUUiokUwsCRUCKMRUCKCkwJFRIopFQIoKQIioEUYioMKCgRFQIopFRIqkAEiuqZFeVQWaFVqYWuUVMCsWzNHAURRXqrUwKmxnKtTVa9UUQClY6PAtTVakoqYFTY6OVaMgqKiiKKlloPbNPWbsCkEFGBrCcbNoyoZ7WvO1peuqMUPJnXTNJ3FpljQXrWPBEuRVhQmFMstBYVsmZNAGoZFHZaGwqrIoXcUIimGFCYVSYgDCoEUcihladioCRUSKKRUSKqyaAkVEiikVEiiwAkUMijkUMimUmCIqJFFIqBFBQIioEUYiokUWUBiuqZFeUwNGFoipXqrRAtc7kKiIWphamBU1FLIdEQtTVamooirUuRSiQC0QLUgtSC0sh0cqUVUrlFFWpbHRyrUoqS1OobKB1K2YPWORjwPOpRXhWpACy0JlpgrQ2FWmJizChMtMstCZa0TJF2FCYUwy0JhVJktC7ChsKOwobCqTIAMtDIphhQyKdgBIqBFGIqBFOxNAiKgRRiKgRTsQEioEUcioEVViAEVEijFaiVp2UgBFRIoxFRIoKQHbXVOK6kVZplWiBa9C0QLXHkXiRC1MLUgtEC0sisSAWpgUTZUlWjIMTxVqYWpotCDR2x/q/utq376WQ8QoFEC1NbdEFupcgxBhKmFoipUwtS5DxARXRR9teFKWQYizLQytNm3UClUpCxFGFBYU8UpaZcr/AFQpP/NMfp96tSFiKsKEwp1rdBZKpSJxFGWhlaaa3QmSqyJcRYrQytNFKgyU8hYipWoFaZKVApVZBQsVqJWmClRKUZixFytQK0yUqJWnmLAWK1ErTBSolaeYYixWolaYK1ArRkNIX211G211GRVGnVKIEr1akzACTy/iYrzszs2z1bdEW3XqrRVWluD2yC26IqVNUoqpS3B7YNbdI3MJrD4E/bTWj++rZbdV19Pw9Z5sR/6a0v60bgbRYbamFo3Z1MWqW4PbAAVICji3XvZ0s0G2A2122mOzrw26WaDAWK1ErTfZ1BrVPMMBQpSFlfxr3kLX6NVuyVV6Rf8AaNR//H/2Gq3Cdsk1qhNap0ig3HhgI5qzT/hKiP8AV9qe4TtibWqEbVPstCYU90NoSa3Q2t06woTCnui2hNkoZSmzzqDAU90W0KlKgUpoihstPcHtCxWoFaZZagV8qNwe2LlagVpnZUWtmnuE7YqVqBWmuzNDVZEjz+xiq3A2xcrXlMdifCuozDAZT4j039oPQgj9RXPx6w6kLcXEbvLI51m7mm28rCOTEkLa2r47ZAM+oNM2dAig7trEwYa3aBGc5VRP3rLbRe4zQn4jsQT2qnbG6MxPLAr1fijT/wBsnvis5f0dhASVYyCBstkweYxbX7mvLdoMT2Ng45m/ZEH0Nxgfp4Unpoa1GaU/FulHO8vtn9BRLfxdpjyvL7gj9RVFo9EgyyWeu5disQRM5kx9KDssvPYHTGJYiEYwozyU4+nOlgh7jNRb+LLH9oPoc+0edKXviaxsvDfm48gQcjai+GPlNZbhOqsXGZf2clgCykAMpBMZUrjB+3Sn7SIEYtb72+O7py2O7OVXu8+R59BUTjGM8GuSlJvyadvjSwFLb+6CBhScnMesVFfjzTnkzf8AltVdb0G62GS2kZJtNp7Su/8Ad3GNp55x09aetaa3tU3NNbtGYhVs3C4ESciB186l4+i1l7GrPxtpzntQJJGVYcvai/8AjPTTHar0Aw2TnHL0qej02jcRp7WlZhEh1DQMTjxzHr6V7reFaW2tw9nb7Tu7BsRImB3QoExnOYiouPoqpewl74nsoFNxim4SA9u4s+YlRNFtcetsAQWIIkEWrpBGMg7cjNUdp7G5UfS2SoRAbjWFLboBYw3Md9T55NXev0OiFkumks3JEAW7QBJOJBRSwHmJo+voKl7PE45YllNz5ckbHG2c96Rj+Fda+INMzQt5WbwUEn6AVU3Ph/QXLYJt3rUn5WuOrAiejT9qr9R8L2Fub0u3hE91+zcco6pymhJfoO0aJviLTEwL6+eGx9qS0/HLAvX2N5Ru7OCZE7VIPSs5e+H1M/jMCeR2KOXkI8+VLrwad6rdYFWGTzPXpyNUoX4CbiopqVvyqfH/AE2h4zZjN1eR5g9TjpVVxz4ps2SjD8WZG1IEfKRJPoay68BIBlicflfJPXJTE0rxDTy0MTbBKEKWUjwPeJknnmOlVt0ZrUTL1v8A8iWyv+4bdIwHG3b47omfLb70S78d6bcoVLm0ttZmAXb4HDHw+9ZC7wYDPaDJzuYbon8oj9fKm9DwqzubtUZkDFgO1RQQAYJYCck9I6UqRXJsb3xFpgZN63tKmAGmSPAxk+9B03xPpnLAsVKkQXAUMDyKknNUd1tKFbs7Dhu6QVYuIM7pHPEAZ8j1NV3Zm86qA6zukw0wqz8pPrTx4titmv8A6d0sz2qeAnx8JoF34h0qvBvKSR+UM3I9doMcx9ayVrSbIULajvEk2Q8xtiVIJWY/Siamw4KsFsgLMzZVVIIHl96Q0aW78R6VebnzhHMfaqzifxfaCxp/xLhnDBlCgc2yM+kis7qeF3Ljox2MNpHc2qYMwSgAPXn5UD9gdYAByIBgEZaeZPL+NHNAayx8XaVllz2dyCezIdsxyDhYI86qLnxhfYqEtW13EQDuaZ5ZkR60jc4M4tboBBBUFnwTJ+Xu+HjFD/o4q9p5VFXIDGNxtrJAJ9M/rSTlfKCg/EviG9eAGbZVmEoeojmMfrjzoA4neTNsvuIVQ28XB3iCRtI+lIraZUO5SWbuz4Yjn4mAfeoi0ULyO/tjaOY5THTmRy86MmDSLpreucSzseu3eFPlO0yPTzod0aln227owGBG9ZkMf3FZ9apLJvWtrr3WaQplRPiDJ5cudMcQKuWGe7d290LHfLDxAEbAJ86LJp/g3c4XqiTgN5m40n6GK9qvRnUQpYAcgLyAewBrqnN+mH2/DbuLxI2m2BPXcSRGOo8qOAwEMQWHMgQDnoM1G3dJ6enPP8a9uORJx0nngV3M5kBv3tUC3ZWrTLiC9xlPLqAhH3qGlTWOjC52IJJ/NcIAxERmfPdT8Hy9j/PjXoPsI5kxFSMFoeHIoBb5xz23LhXywzGm7othXLgbc78DvDlkDnjFCW4AY5kMq+BlsjJPKINVCcdZrTs1krDgQWJUgPtYyViABPnnymJNIuLl4LXhl3Sh/wAFdrP3cBlBAG7kfTw6U6zjs2IJ+cT6715e0VWafi1uN6qgCv8AkHNZCgjAP5xPrVZa117UpcAd0tsCGt29OtxSdsEbzJHLlP64zc35NFE3BYrk7okDkepxAqJ4HZuEvcsKxIPeZcmJzJFYTRcFthiTqLynaZUqVAkY2gKSOh9ParNUtuezD3XYgmQ1yQcEMGY7gM5jMcudQ2aKNdn0K3btm32cRbjZtEKoEYAiNvPFZTiKDSO7W9Fce2CALv7SzAyBJ2MWjOJI9805oda9gxtJtLJAW1qHYdZe4Vnx6e9PcP4uL6F1XapYpDAZzkwJIGYyeciKzLAcC1V1rls/spsyNxuG/v7hWFm2oiSAB05eUVpLrmMn7mftVJf15kCcQR3cAGcADl7zSV7WyR3QY6kn6iTgf9apQbJlNRHuJ6O1czcRHjC70DkSJwW5ZPpSWpdQMNAwoxtGYCgYwcgR6eVBLk9By85gHx/nFUvHy8ptb89vubequrA7onoMcq0xxVsyyydIvGGcT5Y6TE+tVmnvKHuhmUHecMQDy6TzFT0lpy4Z32pDFnLNthCJ2gqBOeY96pv6WtXmKDUb+YCyxBAycGRyHKDRueg2vZcm8vRk9mX+NBuuYJUg918hp8J5VUf0MkGdoMYa5v7MmBMEgAH1H/Wz0fD2tjum268vwQHOcGBKjzgfeqWrfZL0a6Z4NJa2hSiFQIG4bsc+tVYsaFlFwixbBLqCXS3O1ysiGEzEj1FM6niirbK20uPsgObYskq4EMty2XFweUgZNZqzxxlULbssQC8BgigAsSACG86N1NhtUuWaK7onn8O55gYYRmIjpS+lt6km5tuW1IbY02lbd3VaTM+P2quTjVzZLm9aIJIlXFqT43LYcj3QUfSa7UbLt21bsXVLKSVuPdIPdQgYWe6CTOQeh5U9xdULBrlMYGg1UENfRgSCAECRmenSk7mlvbmRQu6FDFGMElS0wwPQ+PSvU+MT8r2nWOa27qn1lbqCPQGvdJx6zcuxZtaoXLu0Dctm6gIEEkhhAiTP/apyi/BVS9ktPob24dsV2web3BEde7yAJ5nFWFrTW0gKdxBCmLjbVMdAMCKV1zay0SQbTiBnbteDzWTuX/TVVc4tfAlbQ3g8zatOMeaBD9qdqL6FVrsuDoyC34pzmCqMJzzBWDzqDWLjMGa8xYCAQiKY6chFC4Rx27efZctrnqllgeROSbhjl0Bq1u2mGSrATEkR+taxx7ozlkvJT7raMV7UG5EksRORyBUgT4yR0qWnSSoDy53RsZoG1d5BO7nAJjypfiDXJYC1YuE4UtZSTOOSxQ/6O1jFPwgmZ3It2BjmQWPSetRm0+UaUmuBq9pwSA0nlzyOYA5nzodzRoxeVBLCTImSpDfoDRbNi8GUMwZRHMbTG6TkZMkdfCKjbvXQ43W02yBKuWMHBwVE/aqb/Ca/Ra5oNpiGxHKSOXQiuod3iCyZLgzBGwYjHhXUufwqo/pqlJOYP1Jon7M7AqABvHd/KCIyZOOn3pG7fIC7ApO9AR/dLDcfDAkz0ilF4DuuH8iBmOGLEqwGATgZB5ZGPY1Z49E6UcuxvV3ilu7N+2r2QJXYTJ2hgoubvYtET0ohW9d3QAiNbKruZW3bphhBgSD5+lMaThtm2GVVBDwW3d+YAEHdOMTHKaJd1yiQrqWAnbIEeoGY9BXMpy8HS4R7ZEaXcrbptywYm24PIQO8VkUhrbtkI5gtFu663Ljs3etEIyhCYmT1HsajxDjK20011mO9wLnZI3eO+ywUBei7nXJk/Sq3g3C2dxd1MrbG64QxbaCTuJ8zgGR5eEUsmFLosNLw46ohm/B0ylz4O4JUkAnkvcBk5yYHWnLvF7VpeztIyWsqVFq0FacSTeEtPjBnnUtLe1GokaNE7ESLVy5KqzJtIIxMTOQOlFufDl1GU3dTYtgmTbCbi5GSCzQT1zzzVRSbtimnVJ0LaXiIvNCXLiQI2lbe25EAL3VCgGeeeVWVz4dRzL6m5ZaSSodYUEyADE8jmhtwtHZGF0hdrBii9pBxHdHPrkYxikdbo9LbJFziC2zEw9pw2eXdDDHhTkTD+tk+IfBNg22jUtcPObt0dnPQv3ximuAWjasKijKywKbigkg90k4Bz9azNsouoXb/ALSoBkorAlxJJKvjugDritPp9YT8sqT47Rz6EZx9qrTjfJOpLwW9q4VUA8wud+4TuPMCenLp9sLvdEjbjr1gHzoSdoXAEMywFUMX3GYgRM+Pp7UE3mmSc+W0H6CtYxMpSDOPP74H/Wq/jOoKIWRnDDkbbMCSOQkRjlRt38zn6AUK9nnPuD++rcbM8q6FuF9q4Dai6oSMC7qQCQSCZXLDkOcU3qf2LuDtkABYubRYNAVoBfeRE7RJFZXjwbtFNq0O7ljE78iAYIMY5iDnnyrtD8QmwN1zTWBJgM1pmGfDczEe1cr+ro6ozUkW93dqDFolljaRbZyQoYx8nUSegGczNB13DE06hbm5mbk9m6GNsgZDrd7v3Hr1oafHb7Qq37aATBK3GIk+LL7VXXeLq5LvfVzyJ7FmAk47vXry5UZcdlNGh1PCrF1bVxrSFu4QVO1pBEqSp731POiaPhRVFDWjMsZbHNiR83rWXt8d2kC3dbJgbbCKe8eUs3j/ADinbXH9LebZrLRtXRKi5G0wcYuLlZ8MjzNNarXNIzelF+TSs235mtKP7120v2LVRariw024Wwj9oxcFWDLtIAHy4IkN1pm18PaJ2ZnLXLbQ3dc52iBuEwcYmRVvc0dq+hDlbhz8qNaubf6o5GIIHQcqb1m/KHHRS8MzOl1S6okvp12gMWubtoBCznc2F5ZAP3xNeEW1K3bKsSsseygkYiCsg5noKsLTW9IhXZcjwKMw+aYDMAIBM8+npSvEeNsmwG0yFxuBJAgT/VHPHT92amMufZT00P3rT7N4U5UGCVJEj8yZIInwxTGi4QrqGZ1X822QWIIx1AHOqnWfHwtIALdu7J+XabLADOWXE8uQqGu11q/Zt3tRYQdqrFSRuZBMKVuxImAY+oNaPUk+CVpRNFc0VhPkvbGON5KSJB5A4qj1ysGgcQYSCZ7QlBygMhdgJz4cutIW7fCu6fxkYEd4BWAOJbujHI8h+arOxoOHJNwPacfKd7LG4gsAy7ZHiJIn9c5Z+TVRj4Er2rYDfa26hdyJcIQsxuQWfaNhAQiOuDgeVbf4wXDs1tIKhdu0byogNDqxCEbQAQDy51rNZpX/AOAqiyANptMMT88qBtiTOJ5VnOH/AAoqT+JvQLt/s3yS0TtYeA/70KT7CkiHDNGtwLds3NQyfLtDouxg2VcHnz8YP2qzB1bnOnsIsxIlnHmAiASMGZxTS6dBbFsbtqgKNjFDA595YI84NVt/iw00/s5QXB1J7SM4knmfInrRkxV5Bvpkn5vLNu2xxiZJmuqvbj+qnvdgzHJZrb7jOZMXAM+ldR/YRq72ksvtDJIUyFMRMRLf1sE85FHu3wMQSegHP7cvehdoxYLhSRI+XcR4gdB51W2NUtjU6rtXITZZZQSTzBDR54yah23yaKl0F4hxfsrqpcWUa2zgKW+YEwGPVYBnFUGv4qbt5xYt73uC2FXaMbAMgcgoPj7xUbq3+I6j8KAiiA7kKiLJmWPXy6+QzWq4Xo7OkBVYZz874Yt/zDp4AY980iJTjGOUnSM3w+3Z090K+17oEXLrtFqwqhZA8W2nxEwRjrca/iFu+z2iSNOFBsqqmbjkLtJODgkmORxnMEn7FY3q5VmYMHbeZW4wMzcXkcgGBAxyqGoXTq5udmhutkM8vBWWXbvJC5OIiniYL5um2opNlloPh3Uoqh7qWrSg9ze0ieU4gR158zSWs0FtRp3N45uOJgM4lWIYgRAMQBHI5Jpm7w5AyEs5Ld47iQo91ABJyYGKhxK7a/BbHdv29w2yNm1uk56c802zp/GKDTW5ne5HI25lWg/N1InyI5CtDe+LHRAOyaFGTBRfdjyAqt1XFkMhBcj+6ET9Zikb/wATXrKsLACs0Ax+I2OW5jgegAq27XJkko9FhY+Lb2qJW0baIuWZRvY+QZ8HrkDFEBcn87dY7xEAZx0EDMVj9Ho9Sbm9mYNk7mEgbonDY+3StNpWbvd47jhVHUEQeUfpma10+F0Yzbb7HNNq9hY7ZJECSRGcxBHTHoahqZ3HCiYMLtIyAeeaZ4boy9t2e4LSYyysVYqejqpiCfGltfaKOwICjmoEqCCcRv70RPPwqlJZClF4gS/p7wKjPl9Nv8JoRb09mk/aoT4/z/mmtjBhHzyHvI+8Gaodfwtr795sZxggY8KuGf094j7Uuj58PTMVnKKl2UpNdFIvw4P6xH0+2K8XgyKdt2/2Vt4/EK7oIOJAIx3udaA3AOoHqRP0pDiFhLrKG73dbA6SVyD44rKelGuDWGq75CWNNwmyQDqWvOPzIijPPBckD60PXfEHCrndNi7d55uMUj3QT9KWt8EsLzUe8n7CmLdi1MIiz/hqdudU2XuRvhCVv4rS2u3S6FLfq1xv386seCfGauypeVrd0naGQMQT4beY+9WPDuGPejaVRCYFxsKx6qnV28h4dKuL3w7aVIUKb7Y3sZYQJK2x6Az1is5acVxZotSdWkI3uMZJW6zxH4eEXAIkHbuB9ZBpqxrtJdQ2nZSPmJ1BtksSMmQABGB08axvENBeN8DaVW20tPXwIIxHuOdDfhnZPIsh0jauyFImQ0ndPI85qUqCEtRq5UabV/CegaScnmq270qREzOT9DFV17VjTNF/TM9oItvT7yezRAInvKRcYiBzBGeUmrngmoRE/CRe9DXLe1ZDxB3Acj6GPrVhe1togi4DbBENJQoREZDEGfY0RnzybNHyP4i1tl7n+zoUt4EE5J6kiYEnwxWz0GiNpwnYWGUczcVXF3oSwznPh4eFOO1pixs2VNpeQs2Nx9WYKASefPE+EVW63iDM4C7rYAJfewtHa3+AlgZHrTbQsS8J0Vti/YJYP5nVuw6zzUifHzrP8Y4mpcDTX2I298khjuk8nYEkQR79elKXbKCGNlH3Ane1q9ckA/211g465EEelG0PC7LtPctW23FRvJeAcQWMkDEnyp8MTYhduMRLlm8nYsPYExQha3r3cD0q/scPkEDsGuI8oBuZtk/mskd7kPqYqxs6a1fG4ooxJ/4bDnMhRiIOD5eNEVG+RPLwBvpLtuZidzZYmfmMdfCvaqrFhIPaalUcs5Km6sgFyVnPhFdRYufTIaf4gWzZ0+JKo6mT8xLGAOp5Z/k0vw3h9/XXDevErbO2CBllWYCDlH976TzDHw98Kg7bmqgkDu2efn+J/wDUYznwGi41xu3pkJ7u+MKQYUcgWHM9IHX71m3Zb45kNJpFtWStlAoQEosSAfFvHzJ8azvELeqZDde9bT5QluyiAuWMbQQOkmTBODyqk1vF3uahbnavctodoBAtBgQSpCLgZg+MbfZjQ/EmpuhdNYVUDKEYyWbaFgks2FXniOpHXIuCZqMu0NcD0J1Cbrj3RAbcTcddgDCWIEYz+7xjuD6NLt42UBud+BcZidqBRJOT1JIho6ZmnNPwK0o2s1xwfmBMAkSeQAgTT1kWtOO5ttCMmQOXiTz96oagl0jQ67gmnu90draIGLlp8GIElTIHoIrJfE3w7f0zIto3b8jc0LLBmwg7KZJwTIPUYpq98ZW7IPeF547iJ1bpuYYA+/gKnwW/dZu1vSdkXbzgkZnuoPeFAHQeVN+jHWni0orlv/HkzVrgutviAl+4QSHTdbtbPDeh5E5ifA1Y6T4S19sg29OFPUm8n0IFzP061vNPcUoHCJbV+/3zkyebAwJPrUtNxhVMWn3M35bNpXJ8MkED61HNnRgqKM8M1Qy9l+QnYQwkc4AmRQ7DlHBDFXXptBKnwaOXmDVte4natyGY2yZJS3ca7fJ8Nit2dof4icdOVG4RdS8Cb2ouqkk7ACWIgKAzquSZPTp51tvSaM9mKZcaTTizYJa21u6ASVtlcrv+XvuQQYA+X61luKb2JlQzEBgysXKIogjLY5GQRj0rUW7WluIdxv8AZAgo7swJbIZus5PQeoxJyfGLNtHi27FSAe8pUkNJM+IGPWs9J/YrVX1Kx29PeDQmuD1/wivHZR0/Sgvf9PpP7q7rPPaDhj0ED0/iaBOTmI/npTOk4fcvAMWhTMEyZgwYHr05+VGvcLVQ4c9kykbXutb2N0YAT4ciJzWctRIuOjJ8iPaRyKz5wTQLk7wSeh6RHp/PWnLOjVgdrhucmzbuXY5H5sKMefWmk4F1ZXAHW/dt2Vz1hAx6eNRLWiXHQmVD3F8f0H2r21cY4ALRkCMe4FW5t2VKKj2GZmA2WrbXn2mZZXcsDy8BVkuicjFq80db14Wl9dtj9CKh/IRpH4z8sr9bxrVELvtoFEFdxt2gsYkBlkH086C2susJuFiOY2i7dHsdoX6GveON2OwAaVVZ0NzsgO3XawYFZMscDp4TirDfbuGVGs1J8SWtrPgZKL9qyzfg6MUuGyk1WsAWTbuZIE3NtlckeMz9aH+3EtCG1PhaS7qX/TYfrVhxLQoSrMum0rIQyNv33JBnNsAK2fWpniZeYuam6OhsILFv3eAR67iKVsdFNdbVb1R2e2G+VroFlSBMys7QY/LnpXj6ayM/tG5sFgiyhkGciF5xzI61bX+GvdWGsW7U/wDEuXHu3gPJh/GoWPha2uXdn/wwo9+Z+4oteWFPwI6Pi9i2gXshMy3aOz2wYAnYARTWnZA5ewXBYQ37JZIVusM12VnzFW2m0NhPktLPjG4/UyRTTSOeB5yPrjl6/Wla8IdPyUxtX3HftqwnJv3Wu+h7JTtnyqSaDdM3iByKWlFpRPPu5IP0q2uIoBYspCmCyMCBH3PpSvaqV3sOQOcTA8xRbXIUmZ7ifAL2Db23FAAAYkNzJPezPPpSVxbxG26EkHA1F5iB6Kp5CObGKtPhvjjahriGNyw67ZBZCc+sY+tXLsrYbr0IkelGcmhYx8GP/o5Tn9rtjyt2CUB6hTGRXla0WQMBiB0AdgB6DcIrqVjxBcU4oNOkthjAQQDz5Ejmc9Ov1jPcP4Nb16Lqbz3BZE78gFjJk8unUzAHLqKr+Caa7xLVfiFgglmbqJAAHkZmI8MAQBW6t3FskdoBZAAXazqA4U/h7iT3YmMAHujwqkqJSt2UfxDodiWUtra2llNrTMjIVQLtF64QdzN/ignMDBqGtdNNaY2rahyNqhE5sep8hz9qLxLjFstALXIJJcSS7Hmd+JAAAAPT1NVWp4sfyBLfiWIn/SaoQlZsa25ljcIjqxjmOgxRdJwAFWNx4DGTsK8h5wesdOgpfV8TcgzdJMGABA9JNKW9WpA3h3YYOSRPkKOALZ9DokJk7z4Ft0/SCKtrHG1RNidvt/qp3VPq7kH9aqNDpr7/AO6013/JsH1aBRrvCtSI7R9PYn+0ugt/lWf1pWCSHH4uxMraQZ53Wa6322j6g0lrOONG17rMP7O3CJ/zKgC/WTR7Hw6tz5r+oveWnsFV/wDMfu1Y8M+HbLbuy0hbYwRm1N8gAlFfKWgQe6y/X1qWx0yv4Nr7RgYVz+U//E9a+gfCOsuW22ssWmMvuWAYBjMc/LrVHZtpZJUajSacnmumtq1w+5LMf8tMW1ttmNbf/wARNlPXaxtiPY03qXGgjp07s+h8T49pUQp2qqvLuqBBmZ7xAPpyM5nNYPWajTXECoLr3NxLXbdt2L8+uUByOtDv6S4Gs7LFi1N4AEk3GJ7N/nAC48t3OKhd1zLqLtrUaoW0VEZWthLe8nmOrYzgHoalN3wW0qoEvCjzGnb/ABam8qD/AC2p/dULrKhUB9MCXCsNPaN64qwSSCdxJkARt60dLulY/h2NRqjiGdXZSfHfeMUlxDQ6gXv2tUtafZbHcZw5bYSwhVAEkSsT+tPKT7ZKhFdIsP2YvjZrLvncuCwn+RCp/wBNTPDrltGZLWjssASCRuJMYBunbHrBpTUcUSfxNdcuN/U0yBAfQqCf9VCRBuDWdAzn+01TZ88OSfPFLEqwXA+JpeW4bty/2rsGNqyr57ioTNoTPdjnEbepNPLola4ty3o33JyfUXtgxOSqlmb/AJhRLul1TlGa9bshZ2iwpwGwQSx5cvEcsYrrnAbRO64129/+y4xg+SiPpQ6Qlb/n8/0JcVuo7o97U2Lbpy/ZlLXR1ALyZE/3cVBLnaDNrVak5zcc2rRE4IXA9oNP8JuILl5FS0vZsuw2wJKFQe83UgmPen9xPy5jMdR7HJH6daWXoeLXZWafS6hf92um0y/3F3v78lNceFhiWu3rzsRDAN2akDl3V/jVrs5GQepUTOOcef8AOaCl+2yllkhM94FQQeRB6c49fWnyLgWsaDTp8ltAfEiW9dxzTBcmPWPDPrS97iaqJG1Wkd1hIg5V2HIYkY6+HKpNxZW7pCi5tkgHbvEdViPOOcAxRXsafohdYrMAmGAa3+YTElJgGJGAfYZNKNqnts4m3hjhiSNs/NMg8s7ckZHIUivFdPcnddIuKSFyXDzMwp7rIQeX6HNU2s4y6Fg9qUJXbcPzJAyQRzM55+GKWUVwDkqNXZ4iAu0jexJK95VJnJEERI8oOIqr1PxPs3KztJIDAd45Bym7IAmIBkVmL2juupK3O0tFi+2YEnJx+Un2FOaXSW3TayFYxDyTnwbqKzlrpLgiz29xm4RuW2cMYcqWWIAhlA3AgfmB9qBbv6gIdl0FXDAp8yd6ZhokelWGm05tCA5ZfBunhB8PKiLbQEkKAx5lQM+vjWEvkMLZRcBunTXtzIXlSsRtaJBJXo3Ida2Oj4nbvYU5/qthh7dR9qqLqA4MEeYpc6bwO4c4bmPRudXH5C8gmaeB4/f/AK11Z9eIOMZMea//ACQn6murbcj7HZWrf2WXgQd29yWuBCoUzKIRJzzM1K3o75Zhbt2wVJBKheY55c11dW0XwTPsaT4b1RG69ctonWQGI9kX99AXhGjQS167cPXs0CD/AF5rq6plJmigqsLp7ukLqtrTBmYgBrzu491wAPSru4NTbZ7do2LCoEcstsKu1weiqzSCGHtXV1NigrlQLSXEuN+Jdv6tultCbdv37RlJ9gPerjSae8D+Do9NZnkzkO3+gD/3V1dWTfJSG9RpdYbbM2oJYKdqWUtpJjA3XNxj3FZ7hV7Sotwa5zevdqZBDuDtVFOG7pO4ET4KOkV1dVwVhLgu9HxQsv8AsmjGzPed7dtcf3Fk0yq61p3XrNodRatlzEZ71w/urq6pbp0EeVZQ8XvaeUD3tRqWVwXVmKqFAIO0AKJ9PrTXDtSWn9j0VpQD/vLjLPjkDvfeurq0kqjZN/ahoaXWOfxNSLY5bbCfo5yOde/+H7AJLi5eYQQbrsxzHoK6urPJl4osbNtEH4aKo/ugL+lFV92K6upDoRv6sor93dte2hWYgXTCtJHImRA5emaUsa1r9u4qt2JFzsiY3mJiVxE8hJHtXV1XBXJJhLiGS9gg3ZX+0VVV3RAdoi24Zfm2TAnEr459H34ybhtoyrvbvW273eKqT6qMMDmurqcuHSM1yrZQJxVTcuoZVzlduO0DAE2z0AifKfGqIcZY3bauxbYLgG3Aff2ewMD0AXHhPSurqibaIFzxi6R2DxtJIDEbmG7BBPUTHuBk0DVachlXUMzJEKwMlQDyg9BPL6V5XVzubtL2DLa7wW2QIJDAYbr6nxo+jV423ACRhXBEN5EGurq5HNtUx0eWtIiMWWVnmATt+lEAAHIDr9a8rqVt9iI7waGwI9K8rqdgcv1/Wh3Lg5V7XULsAYumurq6r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6086" name="AutoShape 6" descr="data:image/jpeg;base64,/9j/4AAQSkZJRgABAQAAAQABAAD/2wCEAAkGBxQTEhUUExQWFRQXFRYVFRcVFBcXFxQUFxQWGBUVFBYYHCggGBolHBQUITEhJSkrLi4uFx8zODMsNygtLisBCgoKDg0OGhAQGywkHCQsLCwsLCwsNCwsLCwsLCwsLCwsLCwsLCwsLCwsLCwsLCwsLCwsLCwsLCwsLCwsLCwsLP/AABEIAMIBBAMBIgACEQEDEQH/xAAcAAABBQEBAQAAAAAAAAAAAAAEAAECAwUGBwj/xABNEAACAQIEAwUDCAUICAYDAAABAhEAAwQSITEFIkEGE1FhcTKBkRQjQlKhscHRM1NikvAHFUNygrLS4RYkg6OzwuLxRGN0k6LDF1Rz/8QAGQEAAwEBAQAAAAAAAAAAAAAAAAECAwQF/8QAKREAAgICAQQBAwQDAAAAAAAAAAECERIhUQMTMUFhFCKhUoHB8ARCcf/aAAwDAQACEQMRAD8A6kM1MGaiCtOqV6WEfNHHnLwVST1pwlFphqn8m9aS6sV4Q305P2DLaNSFg+FEnDHx+NSt2fOjvB2gbuyKWSj1tetV3k8qS6qlpoH02tpgmSnVauC0slaqMTNykVBR1pZauyU+Wq0ibbKslOEq8WTV1vCEidKl9VIpdNsDCU+Sr2txTZKrKyWq8lWSnyVaFqWWjIVFGSnyVdlpZaMh0VZafLVuWllpZBRVkpslX5aUUZBRTlp8tW5aUUWBTkpslXRSy0ZBRTkpZKvy0stPIVFGSlkq/LSy0ZBQKbdKiclKnkFGZZcddaIN0EDTUVMYPTf4VL5P4GfdXDKcX7OtRki2w4jWKd74qhlA3qAYVFIq2SbEawBTDE+dMAKlkHhM1WkLbLe+JqLCaihFWZz0FUmvSJa5YwFPFOATUgp8qvORGMSGXypBatg+NMLVO2/IUl4EWPjTAmrO7p8lKkGRSq1MCrAlOFqkyGVgVIetWZafLRaHbKwfSkWPlVmWlkqaQ8mVyfKmPpVmSnC0Uh5MrC0+SrctOBTsl7KclPkq3LSinkKirJTZKvimijIKKctLLV0U0UZBRVlpRVhFNRkFFcUqnSoyCjJA6TT9z15viaBRqsDz1+01zm4Ty9ftqxSo8KGWpSKdk0FBxThhVAYVNYphRcoHSpg1SGpZ6exBGapBqFF2pC7T2LQUDTzQwu0/ygeI+NPYaCJpqFOOtjd1Hqwqu7xW0u9xR76A0HTTzWPd7RWAJzE+in8qCbtfa6I59co/GgDpwakDXBYvtVeY/N5ba+mY+8nT7KpXtNif1n+7SgKPRKea89PaXEfrPgifiKFu9oMSSfnmHhGUfcKEmB6XNKvMBxrE/r3+NXr2hxIH6Y/ug/hVYsR6RT15snaDETJvH4D8q0cP2wuAQwVvPUH7NKMWFnc0q5BO2Y629PI/5Vb/AKZp+rb4iliwtHVUq5P/AEzT9W37wqJ7aL+qP7w/KngwyR1tMa5A9tR+qP7/AP01E9tf/K/+f/TRgxZI7A01cYe2p/VD9/8AyqDdtG/Vr+8aeDDJHamlXDHtrc/Vp8T+dKngx5Izz2k/YH7x/KmPaU/VHxNc73FIWR4/bWOjQ6A9p36Bfgfzqs9p7viv7tYosDxq23g52BPopP4UZR5FizUPaW8eoHuFOO0V/wCv8Av5VmNgyN1Yeoj76pL2xpOvrP3TS7kCsJcG1/Pt4/0h90flTNxi6f6RvjH3Vii+nTMf7D/4RTi94I5/dH3vR3F6DA1jxO4f6R/3jUDjn+u37x/Os3vH6Wx721+wGpKLn7A9xb8qM3wwxQacUx+mf3j+dRNzz+2od4/jbH+zb/HUg7/XHuQfZJNGcuPyGMeRTUgvl9hpi7/rW/dt/wCClzfrG/8AiPuWjKfH5CokxbPgfgafum8D8DSY6nVoOwNx+XTcFSJPrUXWY1cQI/SXNfEmWoufwH2k+4bwNWLgXIkD7RPwofuxrOukalzHnqd/s8qa5ZDGSq+GiqPsAp31PgPs+S9MG52U/d99Wfzbc8I9WA/GghhV+qvwFSGEX6q/AflT+/lC+0Ku8PdRJgeMkaUKF86sbDLJ0FSFqqjl7JlXop7vzpC15irjbpd3WlkFXd+dP3XnVvd+X2Uxt+VFiId15il3I+sKn3flSNvyoAilhergDxgmiLi2QV5wQFg6GSZYk6L5ga+FDm35U3d1EoOT80XGaXokLdmP0j/+0fxojB8PtueUuQNyVUAestQhSo5KeEv1MWa4Ra9uwCRN391PsOalVeWmp4P9TDNcIyER9CWXfonp4saJt2wQJuMDBB9mAZmTCaCDAAJMip28JM8yLH1jE+nj/nR1ngbHqNfMfnXHUEb3Jg3yS2VUi45EgGWAeYMQgcSuupodsHGs6ZspbOTBIBIMGdK2LfAGB1YCPTp/aqbdn2JJDjU/sevVqalBA1IyMbhivsvcK6EMrXFBkAiJI+FSwFm5ccKuIuJPV72UAT1JY/CtrE8A1DF1HKBJKfRAH1vKojgI271Piv8Aioy6YVIAv4W8jZTis2h9i4jjRSRPL40PduX1Md7P9a2hrXscIQEHvbeh+uuuvrUrmAtQC15BoPprr6eP+dTcB1IwTfxP1rZHgbK/nT/Kr/1LB/sZfurdfC2P19reBN1fq8uw8qqFvDdcTZ/90ffloygOpGQOIXutiyfR3H4UjxVxvhQf6lw/i1a1tcKTHyi3++PCdNPP7DTlMICB8otySBGcddtOvTbxpZQ5YYy4Rg28bcZuWwVWfpOBGvlM1pgedHsuFB0vqR6kjU+PuNJ7+DBM30GnUsfpRPx0q11Yol9NsB+FPPn9n+dEfL8D/wDsp8GNOOIYHriE/cuGn34C7UgefP7KkDV74/ArM3hI3+buaQY++iFxWEyn5zQETyXCdSQNPVW+FHfiHaYBJ8Kck+E+Ux9sUZhcdhHGZLmYAweRxr4a1Tc45gZIN7UEg/N3N51o78Q7LKAxJMplHTnzGes8oqQnwPx/Cn/n7Afro8Pmrnl5etSHHOH/AK//AHVwfhQv8iAPoshr504FEYXHYK4SEu5iAWIyOIUAknXwAqC8SwRGl9fD2HmT01NV9TAnsyIRTirTi8FMfKEkeIYR666VYl/CHQYi365jt4EU/qYB2ZA00i1F/wCrTHyi373j76s+R2okXrZ9Lg/Kn9RAXZkZ2fzFN3nmK0Rw8HZ13/WDX001pHg58QfQqfyqvqIci7MjLN2m73+IFabcEfw+xf8AFVTcIf6v2D8DVd+HJPanwAZv4inox+FOOk+5tPLUUqfehyHanwcriOBSxAuMSfo94CdRvvp76lgeABDnJIgjNLwRzCeXc6+VdHe4xgirK1lluD6S2gk6jdVO0dc331kDirQwsEoIDa27YJU8wBOp09fCuOkzquidnga5iuZQzqVOa6ANADIYtGxGviDVlvs5kvIxFsjvBqt9TrPgTJJEnQGq7OeFZidQ+bLOpIABid4FF8OwkkE3LawcwF18vQDqDRihWwN+HW3sW+WYUsNzGa4xP9w/Gr+H9nA90tbtsxzkkgEgT1PhoTWo2GRQwLzHRXsMFhidu8DA83Xz993C8Wbct3oto24KB2O0KQAesTt76Go1pArvYAexFu0qvcAWSIy5nfNuIRUJ0FD2OEW7pK2Ee7Ej2BbVNS0SzTObXYeyK6E9oMKAQ1xGuc827ishZQRqyrkDTlXSCSIoXifG2uKnd20tjOdbRKiI3ywNxEDprUpfBVmde7Li2JYIBK9SGBVDl0ZRI1iRMVl/zVZzELkMZdQDEmdJIgxA1FaOKDXIzszALpmMxyqTHqQKnasdFUmQNIHv1Og3qlFeyHLgBt8FthjCgaHp1g/lWzwvsyr3c5QAKQwY5QJWIEHf/tR/82hCHu50k6BcpzNMgaA76ijy964uVbYtAgAlhluZSYJDSJKiPPpSdeilfsyeJYLDKvLatgyASlwtAG2hJAMu3uNVcK4ThBmN9Q0jQEMgAzZjmYlYGoPu31rQ+VDDA8+HuQpImBdZjOkd5IiOk79Ig4HEeK3L7awijXKkqCf2uraRofChRsG6KOJWcGzxh7TgakllAQRsEkluvjB+FNa4WhABUak9B9UEffV9y3ly+YB+NGWVJyQJMqNpnofurRdNVszcnYP8iU6FRqkHQftk+mpmtzA8IsgtOXLDJLSTm1jIYUbO/Q9K0+CYZggzKVIPM0BSMojKxnMQTJnaKE4leJu93bUEZROViSzANykTH1D8fGspVejWPjZn4Hg6tOVcqZgRJC6wMq5m6xQnHOEWbSLKEszHmCyGbqS06DfaK1HxOUHKtxFAuQdOZswzMctwE+yoEjZa57HcQ758wUKoEABVWTJzNCzufEk1UY2xSdIAGATwHwqdvAJmUMOUnmIUEgSNdY6E6UQpqWf3+Xj5Vv24swzZtcO4fYtKQLcloCuwVWMiGULqQN/j1oDAdl7bXGnIO7MldjpMETufYJ/rH0rqsPwt3VWAYEIpAe5onUgLBLCQPpD3VmXw1q+0tupzZOU+EbljoF18q5tHR6Of412btoQ4hw2slCsHw1GtZY4PbP0R8K7rtFZe5aUjXUEAmXYcw5Vygx+RrnMHbJaCNRMjwPn74rWEItWzKcmnoH4F2Ts4i4bZYI0SBqSfONoAnrNXcY7Cdypghl0UkFhEnQkHp50lBGvj+FbeD41ZKMt4JnC5sotpDQdXgxrqPpTppUz6SW/RUJ3pmDY7HOFVwCFCac41DfedRI8ayMXwUEs2Z1Yk7NESzbj0091dnb4k6HJbu27qgghJYwD7XKDIHMSNfCreKWbN5VNtwW+kxLHVQAVObYA9N59ajGP+xe2tHnd3htxR+nuAebGKL4fw7EuYW+419py4XSZGbbatjG4MwQykLtMGCQ0iD7qKbiZCjvFN4TrmdjAk65WJVogcsCY3FW+iqtELqemIdnMY/MmOyjURytBBI3L+VKjbnEbSGLbIwgGZW3qQNCneLB26UqjFF2cxYtkhnVCUyrLjLlMALO876bVscO4HmlrvIpVRChWbmlYYZpGwjf7K2bGFuZDct5rW5H+sSGGvOS+wOmhJ6aCrcLZNmbjY1bTxBk2m5tySYgn3eNVkLHkGOHCn5q2ruoGTPavWzoIku13Tc7DaN9KsTC4lzN+4loMNQhQQOgkz1j1nyoHFdr8si0Fv3UzEvdLjRlBDLpk1H1RGtYHEeI3b+fvDyjKVRUWBlaDrE7GZ/M0qbC6OivjDJeB75cyn5wcx7wsJHskKDEnQTWdxTjpNxls5UzNmZp52kDKy6wp0bxrLSwAANDzofLKysPzqr5IWIYKWOUAgCTpMaDyP2VWLFkSbDqbzsSpls0yNj0+z7a28Jhs7FE1IZxAI0keHlkNZuHwlwvnNlygWGJtkAhMqtIkGBmO3h76O4pirasgt2yjFp/RMpPL4veP1unj1oboErNu12furDXLeZREqrnNrlkFcsbBgdfCJpsP3y5rWEmTDRdTmA9nNIKkE/VywAuvWsZ2xJSQl9izQLdnvGaPpZsrEKpAI/tCr8LxG/hhmu8Ovkzy63ABE/SRGkkHrU7ZSpG3f4O85ye8v75CLmX2QIzkQokqdxtWVxXi93DjL9MoZ+dMrIjNKNIE+fT31kXO3JtBrdnDLZOYzylyCQJkMqHoNJrnbxN0tcuQXfVjlA18gBoNBRGLFKRpYXBwSTJZjLMTLMfEkmTWgLcDxlQftiKzeHWUzBsglY6bSQB7taNu4dAQAogKANPq3Wj7qvaI0zSSwbhtrsSI+Gn4fbW/hOAMq/Om2QdZys4BmQY0849TWLgeCO+QrbOVVfmAmFZjEdYMzW/w/h18A5719WAkc/I07QQrkRHXxPuiU34NIw9lPGwLSd2tpYndPmwspOYrlGm2gO7Vb2RsAKBy5wpCnvACwOkPlUxJAPjtIrC4mbobnuM2VA2t1oJPeZQ0gD6vwFb3BMX3K5Xu2UZgpYm9aJn9hmBDRBEDzOhM1Iy3iNwC25DGzddOWVvOFCRmnJbygDSY85PWuDtbcskDTXWSNCfiDXT9sOO2FTILl681zlJtX2RF0A1CpljyE7muEw9sARHUx5Sa06d+jOdezY18KeWXWG01EaGekGDHTpWaEWZjXeZMz605tKdCPPc7+NbXIzpHd4fjNrEoO8BV1XJ86Ehv2wChBPu8dPGnH31e4CoUcrDMrknUzGokbz7657svasjEKX03yyYXNGmYzt5ayYrrOIYtRn7u09wqR7FrUjpqd9NdtgfAVzSTTo3i7QTbuKwRs6o2XLzXtQdWBZS8MBJ0nxrmxhWRySwdiWJNsErM6ajQTr8Kv43gAoEIQrTnhjuQNdhGgI+Fa3A8QLtgW7pdyurfOJplfTbm2CnXzpxk0Jxs5q4kKFgyMxPwJFCK7I4YDmVgdQDqD1HXaum4vYsc7q1zPDIozTEEqIDQdydj1muMuW/nCCWhmkjO0a6jr51tGTlZnKKR2uBxaXEa5D2WOt0O0W7hCAFx82xMx1OlA2OK27V5e7YnPytltvkBEEhXaAxhgdhvXHFdtW0252/OnjfVtd+dvzqX0ZMfdSR6bduWsSndqS4ElgyOLgJiCrRBjXxrjuKWchyrOWSAW0nedSBFa3C+2CZAmIW67AyWHdZTzaDKWB202qvjHaHCujKtq/wBSIFsKDB1G/nUwlKLotqMlZzFzBZzOUnoYn8KVPcvqzMwW6ksdBzT5yAf4HvKrbN8IzwXyEcQ7U5R3VouYkfO20bWdRuRlnXYUDhnN0r3uVjLAcigCQMvKBA9pqFx9sZ8w1Dc0+ZEn03mPOtHC3QMrkTHdFhsYWU0PSSn3VgkU2DYZf+F9ylfw+yi8Faa4ciiSy8vnESPiB8K2OD8HzHMeVlGYK301Jf2OYaZp9wHjXS4fhly1mY94Cx/owO7C7jlLkgg9QdabkCjyYDcGFoD5QLwIVRKW86ZxsuZT5+AiuhWLFsrZFtD7TkqxXIqyQGzEqwk7kj0rC4vxGyTctpaDXDMgWyjlgc3M0ADW4pkn7aHxT96ygWxm1IXvSqGQcyu4GWRlGjDWdDUt2UlQViuJ4i5DWFNwZjLi2FUghs0MrEuYUH4UNeuOGm7ZxJthpZu7YiI0hsym1vvB2rqrVsrbW0jiAytpedCBmGYI6kDYtp0J8aC43xPEWLdxsPh0aA7szXM3SSTNySNOlJPkbOZTi2DtIO9LEKWXOTiCVZ5JyxmAlhroPSgr/a1GUrhu9QTo4vNlbaTlYBhMR0rmsRxW/flbjyhglAqKs7jYSY8yaVhAOlUopkOYRcYszMxzMxkkmSSdySatSolRkU9ZYHzjKR/eq24OVD0gqfUMx+4irINPheg0MFuuv0Cp6eMkVrYDAC61vMOU2lzQ2U5jLA6g7keFAcE4eXdCNVRYuCYIDAmY1O56DpXYYe5hmS4Gtuq8pTvE7sAAghSWXKOZfTUVnJ8GsFyUJgijQvehgsFhibke0SoiBK+0Qp0GtAcctCNMVeGmVZuNvoQzGdgBJ9+1Rm0Hz93ftAhkZciMFY5hnZ1gRI6SNttJz7tg3bjqjC5IZbQUZCwZZMFoDMRJnaANtaijVyfhB2A4hZtuVvahVViWQXVbNccmRM5pA6da1cdxjh9y06qyJmWBNkjKSNwO6jcCs/B9k3YE3C+siCtnSbjOCSrkkQwgfjIoXHdmGt5vnDs2X5m2RygRqdtTvTsimYd25YtoVuXlxLf0WRTayEgZi57sBhMnLvrvWcr0E1kqxVvaBIIPQg6/aKuDVvHRhJ2FC5U+8oPPT56ok3Ozttrl9VWNQ2aQTCZTmiCIaDAPnXXcU4WmG51YjvGVB7JYELlQSSuYaA6sTJO+1cp2GxVtMTNwkcpCENl5iRpImZEiK9H4ur3VQIQCrz84HYMMjAqVMTqQZ6RWPU8m/TdKzAe0jKLZzkwCSxX2tZJYba/ZQXZ42RcfPZVyT7TqpIJyIAC+05k08z4Vo3r1xLmVrdoiBLpyHNrmGQsTEa1zF67nMpcGZXDAkgjlMjmjUBdNugqSjsON8KUupAKhjMW+ZVK5YJUABRCjYdTXM8R4eRctuoM8uYZYMiIgLpPTTy8a6nh+Lu37UF1Ye0r28QTBjQkJajrtPiDWfi8Y5QKhS5nEZgGgToCzMIOsdfxqlr3sVZLxo4K9oF8Yk+uY/lVZuUVxfDm3ytGYMVMbaKrGPe5rLLV0xdo5ZKmXl67DhHaaw6pbvKFIBzu7qtsjNooA20y6RGm+k1wpeo3G2pThkEJ4nsbcPsmCEUAgRGQCPeJpq8/4R2ldEIe5mJYmbjX2MQNBkBAGh09aVYOMkb9xA2HwZdSjhlaFKE23K6AyTlE7RtvArWweFw9kIz4hGysQy3LVzKxba2wZSSZMjz2rTudtbSry4q1dPUW7V55G30VjTSgsPxvvFi1YOWAeaVWSxkspGhBMx51Ns0dV42aH+k+HQNbIWNvmwZ5p1UMBrKmY2kUHxLjGW0cguogJOYnnEbiAdRoTrH55/wAmS4QUu2kuowHzhYLoh0WAZBzT6z4VuNn7i4H7jEbTbtd6pYlho52IG/mBtSrYvRj8La2x5b5tKyMTce1ckkgIBncwTqSCPqRWoqFIC8RsMpXUk2wQSCDo+4EDUnWfi9ziuJVcnydAhQjLnMBcvsgZSBO2/jXn3GeOm/aNoWrdtWKklczNoZgMx0+FN+RWdPxzizWEV7Qwl62XZJQkanNmbKDG46eI2rlBjbhBBuOQRqC7EfaaysLhwsxRavVKPJDkXJVoeg89SD1ZFmtbuDuWmZFxY8IZWmf3BWjwPAtiAEGgDNnYkQoIUg6nU8pEedYuCucl0aRkBJIBiLiCRPWC1d7wDsyVhbylEzd6Lgde8dcpCJlWcm8nU70tFI6LhuBREQq9glVIa4lpS7RoDPMJMa6inxeCtm0Vuhb8tnlxlZDpGXLbVRBVSNPHereH37Vm3k7u1aX2nFx7anOYGZgxmII138vHmuM9ocGbptrh8LfeNDbNpxvp4mZPhNZPybVole7s3O6Q3CM1u5IcQpkDJoIg5dV8ydNKL4Bhs8Obdq4hK91cF2GAPKwK+ew661zKX7aQi93bulrYfYAgNbVioA5cxJAHTbU0JgeO4XlW9ZtkZVOa1euCSFGhSNp09qdqKsD1k3lRQCkmBIyv4dSdD8a5Pj/GcPglytbvxezvlDB82wbmO243P3VjnjeAfmU4m2qzPd4grGmnt3gdIJ0neuJx+PtXWmybxQFtb7FmMmRHMRER4Ukt0hOVKy29iM7M0scxJl8ucidM+XTNETGk02ehg1PnrcwYR3lP3lD56fNQAZgsa1q4ty2QHQypZQwnzU716TwbtNxO5aDLYtODoGEW1In6rXc3vANeW2LihgXUsvUAwTppr01r1XgVpmwym1cvW1yju+9WSqkaZADtsRBis5mnTLLnFce0d9YtqunsOHIB0bQMSDlLdOlcq2KuG+3e2mtMw0U28i8nVVOpmSZP/brsYMUVUM4YAgMfYLAHeMx5ok9B6VgcawrBg4suzLsz3BCpuYAZpPwopX/f5Ktl3ArFnKVR8P8AKAWFsOgzBQA2ZyBmYBS20aLrOtFfzlZR7gbErc9l7eRgcia/UXm9k7DTP8eZxF8A22glGdFchVJNsmdJ6EFhEwQddK7HgndMB3Quo58LL2zJ1IDC3H2/RpDs5vjeGwrLmF4F4OS2iQCxhBs2kFeo6HSuNuMJMbTp6dK9I4thrndh7tpSBIzAl7k6wqzYJB26jrvGvA8UweUkp7ACdZIzrmXeDMVp05Voz6kb2BFqiTUC1MTW1mFE5pVCaVFjOiwvCHS2Hv22vkmFCgK3oWnKQPAVs3LF0Wi4w10qy8tpyio2x+gwcTEbRt01ovhf8oyBRmt2ZAjMj2106wDqPjR6/wAoQucyWc/SRkb3THmfjXGzr9HO4btMuGlHwV6yTKFlZHt5oiFuEeMbGJrlsL2rsWi+W3dJMwMzIZLFgC6uCoEnxnrXV4f+UUW1NnuMwDONHUDKbjMFIA6AgV5xft5nZiIliY8JMwKf/CW6CrnELtwljdukGeXvXiD0idqiRVaCBUyapaM27HmnAPSoB/43pE+UHyP4GqJJKaZhHpR+DS66taQFxK3GUQDyhgGjcxnPjuegNdjhezpFlu7tPcRFuFruZMoYDlMBSzROo3gaAdajt0JrRn9lOBuytfJhBbOXSTnPssVO4EEg9TttXf4zjDk22D4sFEhslqw+YhSGYBlY5z4E9Nutct2U4PbvYdbty6Sc65TlyhIgyxI1AI6afh0XEFxKgmziRc30MrIzaCVBqJ0np3+DaHgCucawLlmvYfEXWILnv7dtDAHsauIPLIH9X34OGwFlrrX7Fh7dsqcqszM3izAEmAdBEx8aoxeIxF2+2FcIAEBuspcsqn2VD5jBOnSYoh+9uX1s4S4ivZbM4kCYEZIO6gHUCdxUtlJI2sDwjBct02bq3HKlw5YQwGYLoMph1XUfjVTvw0C3buYa6rkAAKy3VLQBBZSfQZgNzR+Lx2LS2qXjZtahlbvRkYgnMotuZ2OvN1qGLuM1vvzZwzIoYG6rKrhVOuUqD1G07gbURetikjIv9nMFatMXuZFDh1LrqAHTNnlhoRy++uK461jv2OGfPbMGQCArdVBO421866/tnjc+HdXW6ZWFAZCgGkXGIYzqB0++vObYgU4tt7JnQTmpwaoDedTBq7My4NTg1UGp6QBNiCyhjCkgMfBZ1Pwr03AYnDsciYy3dUKwj5XzkamZzgqAo22099eU5q0uCXVDGb3cswKh4OikHMJAMTsZ6T41E1ZpB0elXeN4a2Ia7bJBBJOISACriBlnqPGZI2kVhca7R4FlKh3YHUpbNy5J8O8cAAfszFZdnsmjrNrFWHlSCAygyJI0maX+hDfrlRh9fQEyQQrqSDEeXpU/uW74J8IxovWc+XIynRfayNbIa0w01iEMx0roLH8o62j3eKS9YugKxyhLilWAKmEMglSOlcvwsW8Nea0b6sXTMRpo6SdwSJOo36ihuH8BbE3wci3M8ljcuPbKhcoPsnWAUG2uYCqtBT96Ovv8cw1wPcTHG2zyZb5oF/2866mIGnl4Vk4ziSfJGtriMNmNvnCNZNy42vKDbYemx0rq8D2W4d8nVHtC53YLZrYu3DqZIlZafIiufxHYbC3yRZF5WDkibVxAU3GY3LIykbQCZ9arNNCca37PP81LNXYcS/k+voCyAsAYEQSYOpg5THoDXHX0KMVO4MGtFJMwcWh81Kqs1KnYiGQeXvqBsr4D4VItTfE1zmlkbKZZA0FWEUxaoFqBMsdSNxGgOvgdQajRt23ntq3VVI9QrGfgrWz6TQDNVASJioZjUZpxRYj1fsD26w9tBavKmHaFHeCVS5Ags0CEc7nUAkz5V36Ymxf5reKdZIPzWISNgJ3NfNouVfayncD1gfnUM1Uj6E43wY3VtgM1wAMtzNlBuSQQ7MoHMIjT61eVdubtvC3wttHABKsvePLke0y5idAdPeK5o4prY5HYf1bhX7mrLxFwuxZizE7kksfidaa2NyS8HU9l+OZrgsWcMwuXbmr94DrG7SuwGvu866jDcIw1m739sMXtu5aQcyXLmcFiGOUjUwQTqRGlcb2F46uDxJuvaF0G2yBSYyklTmEgjYEbda7fEfyh4NgwbBuA0ZwMjBoBGvMPGk3XgqLT8m1cwl4FSj3yCts5l7uDJM5szZpXQmNNRE6xdg8Ndy85vKpgvmguTcjMpVM0bwTPjWLc/lBwLKAbF6BECFgdOtyqP/yLhF0TCO2vXuhr7p1oVFOTaOe7fcZFjFvYsC2ALXduGthpFzmYyAB7JHnrXGJ/H8CabiWKe9fuXrvtu5J0iOiqB0AAA91MtXEwm7ZZm9/rB/I1IEeY9CfuI/GoGmpkF+vkfd+ImmDDzHoQagrVYiFpgEwCTGsAbk+VADyfI/Z99UXknxH8eVOP4/gVLNSYweCNmPv1++lcLkQXMTMbCfHSryKYGkOypbPLB5gJielGcDx74a6t20QHG+YSrLpKt5aA+4VQYpAkUws6LHdvMW7lne5P/l33tp7lSBFBXO12II9q/wBf/FXevoRWTA8P491N3dJJlZsniOLYi4Yd7jKd1a7ccH1zsaQNQCe73/lVoU9CD7vzFXHRDdjTSpzaPh9h/Omp2IgBSJro7nZ5T7L1n4ns/dXYAjyrNpryUZU04NTu4Vl3Uj3VWEO8aDrSEHWWK2831XVgDsyupV19ICg+tB4q3laBqpgqT1U6qT59D5g1Zg2kOvijR6pDj+6aZee2R9K3zDztk8w9zEH0ZvCmAPTio0xagRNxG8jQHboRINSQSCRMCJ0HXapY/dPO1aP+7UfhUbDnLcH7IPwdfzoYxi/rUDUZppoAsT+N6sLHx/j3+tDUdbX/AFdj1N5B8Ldw/wDNQCYPnq7DXsrBvqkH4GhZ9adjymBvSodhvF0i/d6RccfBiP8AP30JNG8b/T3fNsw/tAN/zVnTVCZcKRNVg1KkBMUdw+5Heedp/wAKo4mgFwrAGUIDAA1CLm26zNPw8ybn/wDJ/uoGlspamBpp0qM0CLJpTUJpTTAnNPmquaQNAEyaQao5qdBJ9xPwBP4UASk1EzTLroKVMQ/vpVEx/wBqaix0duaKwzGlSrs9E+yeLtgjUD4VynFlAQwB7X4U1KuKZojN4Z+lT1P900/Bf0qDocwPmCjSDSpUhAlRbalSoEHcV9tf6g+xmA+4UPhtn/qf8y0qVA/ZVUTSpUCFRv8A4b/b/wD109KgAQ709zp6fiaVKgAvi/6b+xZ/4Fugm3PrSpU/QPyOKuw/tD1pqVIArjH6a9/XqXBh+n/9Pc+9fzp6VA35AV/CmpUqAFSFKlQIfpSWlSoAaiH/AEjf7T+61KlTGVp7S+o++k/40qVPkCNNSpVI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8434" name="Picture 2" descr="http://upload.wikimedia.org/wikipedia/commons/6/68/Aerfort-b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192688" cy="381642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59632" y="5445224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/>
              <a:t>Dublin Airport Valuation: </a:t>
            </a:r>
            <a:r>
              <a:rPr lang="en-IE" sz="1600" b="1" dirty="0" smtClean="0"/>
              <a:t>€</a:t>
            </a:r>
            <a:r>
              <a:rPr lang="en-IE" dirty="0" smtClean="0"/>
              <a:t>113,000,000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1259632" y="5949280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/>
              <a:t>Rates liability 2014: €16,272,000  </a:t>
            </a:r>
            <a:endParaRPr lang="en-IE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3713</TotalTime>
  <Words>873</Words>
  <Application>Microsoft Macintosh PowerPoint</Application>
  <PresentationFormat>On-screen Show (4:3)</PresentationFormat>
  <Paragraphs>194</Paragraphs>
  <Slides>25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National Revaluation Project    </vt:lpstr>
      <vt:lpstr>Format of the Presentation</vt:lpstr>
      <vt:lpstr>Valuation Office</vt:lpstr>
      <vt:lpstr>Statutory Authority</vt:lpstr>
      <vt:lpstr>Motorway Tolls</vt:lpstr>
      <vt:lpstr>Marinas</vt:lpstr>
      <vt:lpstr>Advertising Stations</vt:lpstr>
      <vt:lpstr>Stadia</vt:lpstr>
      <vt:lpstr>Airports</vt:lpstr>
      <vt:lpstr>Wind Turbines</vt:lpstr>
      <vt:lpstr>Rating Valuation System</vt:lpstr>
      <vt:lpstr>Rating System</vt:lpstr>
      <vt:lpstr>Revision - List Maintenance</vt:lpstr>
      <vt:lpstr>What is a Revaluation?</vt:lpstr>
      <vt:lpstr>Why a Revaluation?</vt:lpstr>
      <vt:lpstr>Revaluation – Public Policy Objectives</vt:lpstr>
      <vt:lpstr>Wind Farms (pre-revaluation)</vt:lpstr>
      <vt:lpstr>Wind Farm (post revaluation)</vt:lpstr>
      <vt:lpstr>Fundamental Principles</vt:lpstr>
      <vt:lpstr>Estimating the NAV - Primary Evidence</vt:lpstr>
      <vt:lpstr>Key Milestones</vt:lpstr>
      <vt:lpstr>Can I Appeal My Valuation </vt:lpstr>
      <vt:lpstr>Summary</vt:lpstr>
      <vt:lpstr>Valuation (Amendment) Act 2015 </vt:lpstr>
      <vt:lpstr>Slide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Valuation Office Reform Programme</dc:title>
  <dc:creator>john.osullivan</dc:creator>
  <cp:lastModifiedBy>Montserrat Boente Santiso</cp:lastModifiedBy>
  <cp:revision>320</cp:revision>
  <dcterms:created xsi:type="dcterms:W3CDTF">2015-05-07T08:22:52Z</dcterms:created>
  <dcterms:modified xsi:type="dcterms:W3CDTF">2015-05-07T08:23:24Z</dcterms:modified>
</cp:coreProperties>
</file>