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808" r:id="rId1"/>
  </p:sldMasterIdLst>
  <p:notesMasterIdLst>
    <p:notesMasterId r:id="rId12"/>
  </p:notesMasterIdLst>
  <p:handoutMasterIdLst>
    <p:handoutMasterId r:id="rId13"/>
  </p:handoutMasterIdLst>
  <p:sldIdLst>
    <p:sldId id="326" r:id="rId2"/>
    <p:sldId id="356" r:id="rId3"/>
    <p:sldId id="369" r:id="rId4"/>
    <p:sldId id="370" r:id="rId5"/>
    <p:sldId id="375" r:id="rId6"/>
    <p:sldId id="360" r:id="rId7"/>
    <p:sldId id="379" r:id="rId8"/>
    <p:sldId id="351" r:id="rId9"/>
    <p:sldId id="377" r:id="rId10"/>
    <p:sldId id="348" r:id="rId11"/>
  </p:sldIdLst>
  <p:sldSz cx="9144000" cy="6858000" type="screen4x3"/>
  <p:notesSz cx="6805613" cy="9944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9EDB"/>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autoAdjust="0"/>
    <p:restoredTop sz="82662" autoAdjust="0"/>
  </p:normalViewPr>
  <p:slideViewPr>
    <p:cSldViewPr>
      <p:cViewPr varScale="1">
        <p:scale>
          <a:sx n="94" d="100"/>
          <a:sy n="94" d="100"/>
        </p:scale>
        <p:origin x="-760" y="-96"/>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90" y="-91"/>
      </p:cViewPr>
      <p:guideLst>
        <p:guide orient="horz" pos="3132"/>
        <p:guide pos="2143"/>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24" tIns="45712" rIns="91424" bIns="45712" numCol="1" anchor="t" anchorCtr="0" compatLnSpc="1">
            <a:prstTxWarp prst="textNoShape">
              <a:avLst/>
            </a:prstTxWarp>
          </a:bodyPr>
          <a:lstStyle>
            <a:lvl1pPr eaLnBrk="1" hangingPunct="1">
              <a:defRPr sz="1200" smtClean="0"/>
            </a:lvl1pPr>
          </a:lstStyle>
          <a:p>
            <a:pPr>
              <a:defRPr/>
            </a:pPr>
            <a:endParaRPr lang="en-US" dirty="0"/>
          </a:p>
        </p:txBody>
      </p:sp>
      <p:sp>
        <p:nvSpPr>
          <p:cNvPr id="40963" name="Rectangle 3"/>
          <p:cNvSpPr>
            <a:spLocks noGrp="1" noChangeArrowheads="1"/>
          </p:cNvSpPr>
          <p:nvPr>
            <p:ph type="dt" sz="quarter" idx="1"/>
          </p:nvPr>
        </p:nvSpPr>
        <p:spPr bwMode="auto">
          <a:xfrm>
            <a:off x="3854450" y="0"/>
            <a:ext cx="2949575" cy="4968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24" tIns="45712" rIns="91424" bIns="45712" numCol="1" anchor="t" anchorCtr="0" compatLnSpc="1">
            <a:prstTxWarp prst="textNoShape">
              <a:avLst/>
            </a:prstTxWarp>
          </a:bodyPr>
          <a:lstStyle>
            <a:lvl1pPr algn="r" eaLnBrk="1" hangingPunct="1">
              <a:defRPr sz="1200" smtClean="0"/>
            </a:lvl1pPr>
          </a:lstStyle>
          <a:p>
            <a:pPr>
              <a:defRPr/>
            </a:pPr>
            <a:endParaRPr lang="en-US" dirty="0"/>
          </a:p>
        </p:txBody>
      </p:sp>
      <p:sp>
        <p:nvSpPr>
          <p:cNvPr id="40964" name="Rectangle 4"/>
          <p:cNvSpPr>
            <a:spLocks noGrp="1" noChangeArrowheads="1"/>
          </p:cNvSpPr>
          <p:nvPr>
            <p:ph type="ftr" sz="quarter" idx="2"/>
          </p:nvPr>
        </p:nvSpPr>
        <p:spPr bwMode="auto">
          <a:xfrm>
            <a:off x="0" y="9445625"/>
            <a:ext cx="2949575" cy="4968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24" tIns="45712" rIns="91424" bIns="45712" numCol="1" anchor="b" anchorCtr="0" compatLnSpc="1">
            <a:prstTxWarp prst="textNoShape">
              <a:avLst/>
            </a:prstTxWarp>
          </a:bodyPr>
          <a:lstStyle>
            <a:lvl1pPr eaLnBrk="1" hangingPunct="1">
              <a:defRPr sz="1200" smtClean="0"/>
            </a:lvl1pPr>
          </a:lstStyle>
          <a:p>
            <a:pPr>
              <a:defRPr/>
            </a:pPr>
            <a:endParaRPr lang="en-US" dirty="0"/>
          </a:p>
        </p:txBody>
      </p:sp>
      <p:sp>
        <p:nvSpPr>
          <p:cNvPr id="40965" name="Rectangle 5"/>
          <p:cNvSpPr>
            <a:spLocks noGrp="1" noChangeArrowheads="1"/>
          </p:cNvSpPr>
          <p:nvPr>
            <p:ph type="sldNum" sz="quarter" idx="3"/>
          </p:nvPr>
        </p:nvSpPr>
        <p:spPr bwMode="auto">
          <a:xfrm>
            <a:off x="3854450" y="9445625"/>
            <a:ext cx="2949575" cy="4968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24" tIns="45712" rIns="91424" bIns="45712" numCol="1" anchor="b" anchorCtr="0" compatLnSpc="1">
            <a:prstTxWarp prst="textNoShape">
              <a:avLst/>
            </a:prstTxWarp>
          </a:bodyPr>
          <a:lstStyle>
            <a:lvl1pPr algn="r" eaLnBrk="1" hangingPunct="1">
              <a:defRPr sz="1200" smtClean="0"/>
            </a:lvl1pPr>
          </a:lstStyle>
          <a:p>
            <a:pPr>
              <a:defRPr/>
            </a:pPr>
            <a:fld id="{53DDE027-CEC3-4CC4-AE02-57B77D009CC4}" type="slidenum">
              <a:rPr lang="en-US"/>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3739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24" tIns="45712" rIns="91424" bIns="45712" numCol="1" anchor="t" anchorCtr="0" compatLnSpc="1">
            <a:prstTxWarp prst="textNoShape">
              <a:avLst/>
            </a:prstTxWarp>
          </a:bodyPr>
          <a:lstStyle>
            <a:lvl1pPr eaLnBrk="1" hangingPunct="1">
              <a:defRPr sz="1200" smtClean="0"/>
            </a:lvl1pPr>
          </a:lstStyle>
          <a:p>
            <a:pPr>
              <a:defRPr/>
            </a:pPr>
            <a:endParaRPr lang="en-US" dirty="0"/>
          </a:p>
        </p:txBody>
      </p:sp>
      <p:sp>
        <p:nvSpPr>
          <p:cNvPr id="5123" name="Rectangle 3"/>
          <p:cNvSpPr>
            <a:spLocks noGrp="1" noChangeArrowheads="1"/>
          </p:cNvSpPr>
          <p:nvPr>
            <p:ph type="dt" idx="1"/>
          </p:nvPr>
        </p:nvSpPr>
        <p:spPr bwMode="auto">
          <a:xfrm>
            <a:off x="3854450" y="0"/>
            <a:ext cx="2949575" cy="4968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24" tIns="45712" rIns="91424" bIns="45712" numCol="1" anchor="t" anchorCtr="0" compatLnSpc="1">
            <a:prstTxWarp prst="textNoShape">
              <a:avLst/>
            </a:prstTxWarp>
          </a:bodyPr>
          <a:lstStyle>
            <a:lvl1pPr algn="r" eaLnBrk="1" hangingPunct="1">
              <a:defRPr sz="1200" smtClean="0"/>
            </a:lvl1pPr>
          </a:lstStyle>
          <a:p>
            <a:pPr>
              <a:defRPr/>
            </a:pPr>
            <a:endParaRPr lang="en-US" dirty="0"/>
          </a:p>
        </p:txBody>
      </p:sp>
      <p:sp>
        <p:nvSpPr>
          <p:cNvPr id="23556"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125" name="Rectangle 5"/>
          <p:cNvSpPr>
            <a:spLocks noGrp="1" noChangeArrowheads="1"/>
          </p:cNvSpPr>
          <p:nvPr>
            <p:ph type="body" sz="quarter" idx="3"/>
          </p:nvPr>
        </p:nvSpPr>
        <p:spPr bwMode="auto">
          <a:xfrm>
            <a:off x="681038" y="4722813"/>
            <a:ext cx="5443537" cy="447516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24" tIns="45712" rIns="91424" bIns="4571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9445625"/>
            <a:ext cx="2949575" cy="4968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24" tIns="45712" rIns="91424" bIns="45712" numCol="1" anchor="b" anchorCtr="0" compatLnSpc="1">
            <a:prstTxWarp prst="textNoShape">
              <a:avLst/>
            </a:prstTxWarp>
          </a:bodyPr>
          <a:lstStyle>
            <a:lvl1pPr eaLnBrk="1" hangingPunct="1">
              <a:defRPr sz="1200" smtClean="0"/>
            </a:lvl1pPr>
          </a:lstStyle>
          <a:p>
            <a:pPr>
              <a:defRPr/>
            </a:pPr>
            <a:endParaRPr lang="en-US" dirty="0"/>
          </a:p>
        </p:txBody>
      </p:sp>
      <p:sp>
        <p:nvSpPr>
          <p:cNvPr id="5127" name="Rectangle 7"/>
          <p:cNvSpPr>
            <a:spLocks noGrp="1" noChangeArrowheads="1"/>
          </p:cNvSpPr>
          <p:nvPr>
            <p:ph type="sldNum" sz="quarter" idx="5"/>
          </p:nvPr>
        </p:nvSpPr>
        <p:spPr bwMode="auto">
          <a:xfrm>
            <a:off x="3854450" y="9445625"/>
            <a:ext cx="2949575" cy="4968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24" tIns="45712" rIns="91424" bIns="45712" numCol="1" anchor="b" anchorCtr="0" compatLnSpc="1">
            <a:prstTxWarp prst="textNoShape">
              <a:avLst/>
            </a:prstTxWarp>
          </a:bodyPr>
          <a:lstStyle>
            <a:lvl1pPr algn="r" eaLnBrk="1" hangingPunct="1">
              <a:defRPr sz="1200" smtClean="0"/>
            </a:lvl1pPr>
          </a:lstStyle>
          <a:p>
            <a:pPr>
              <a:defRPr/>
            </a:pPr>
            <a:fld id="{794EC658-90E7-4647-95DD-FF53D50AC571}" type="slidenum">
              <a:rPr lang="en-US"/>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687504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E749008-AA28-45DC-84FA-0605AD72DEAC}" type="slidenum">
              <a:rPr lang="en-US" altLang="en-US"/>
              <a:pPr/>
              <a:t>1</a:t>
            </a:fld>
            <a:endParaRPr lang="en-US" alt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794EC658-90E7-4647-95DD-FF53D50AC571}" type="slidenum">
              <a:rPr lang="en-US" smtClean="0"/>
              <a:pPr>
                <a:defRPr/>
              </a:pPr>
              <a:t>10</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1377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5242E3B-E2CA-4B4A-9F20-76176DB34E9E}" type="slidenum">
              <a:rPr lang="en-US" smtClean="0"/>
              <a:pPr>
                <a:defRPr/>
              </a:pPr>
              <a:t>‹#›</a:t>
            </a:fld>
            <a:endParaRPr lang="en-US" dirty="0"/>
          </a:p>
        </p:txBody>
      </p:sp>
      <p:pic>
        <p:nvPicPr>
          <p:cNvPr id="8" name="Picture 3" descr="\\sarfs01\DCENR Website\DCENR Logos\DCENR Secondary Logo\dcenr_secondary_blue.png"/>
          <p:cNvPicPr>
            <a:picLocks noChangeAspect="1" noChangeArrowheads="1"/>
          </p:cNvPicPr>
          <p:nvPr userDrawn="1"/>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7504" y="6166460"/>
            <a:ext cx="2016224" cy="69154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096683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pPr>
              <a:defRPr/>
            </a:pPr>
            <a:fld id="{511A1308-81CE-49C2-86A0-CFC15A6ECC4A}" type="datetime3">
              <a:rPr lang="en-US" smtClean="0"/>
              <a:pPr>
                <a:defRPr/>
              </a:pPr>
              <a:t>May 7, 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26F2419-1940-466D-850D-83CAB38A215F}" type="slidenum">
              <a:rPr lang="en-US" smtClean="0"/>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8438825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pPr>
              <a:defRPr/>
            </a:pPr>
            <a:fld id="{BC0241F1-8865-4496-80DA-3F6EDCB7F4AD}" type="datetime3">
              <a:rPr lang="en-US" smtClean="0"/>
              <a:pPr>
                <a:defRPr/>
              </a:pPr>
              <a:t>May 7, 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272A14D-9716-4F2B-91C8-91022CB270DE}" type="slidenum">
              <a:rPr lang="en-US" smtClean="0"/>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950515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pPr>
              <a:defRPr/>
            </a:pPr>
            <a:fld id="{48052658-B106-41EA-A118-863958822815}" type="datetime3">
              <a:rPr lang="en-US" smtClean="0"/>
              <a:pPr>
                <a:defRPr/>
              </a:pPr>
              <a:t>May 7, 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16F61DE-E04A-4A95-9851-E722FC39925B}" type="slidenum">
              <a:rPr lang="en-US" smtClean="0"/>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0936372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72C001B-4BCC-41CD-B7C7-80A25EFB9E9A}" type="datetime3">
              <a:rPr lang="en-US" smtClean="0"/>
              <a:pPr>
                <a:defRPr/>
              </a:pPr>
              <a:t>May 7, 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C4B4F57-6765-44B3-B5B5-9845B9347E1C}" type="slidenum">
              <a:rPr lang="en-US" smtClean="0"/>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6891168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pPr>
              <a:defRPr/>
            </a:pPr>
            <a:fld id="{59F0E161-8792-4DE7-A1DA-01657D6A4AD0}" type="datetime3">
              <a:rPr lang="en-US" smtClean="0"/>
              <a:pPr>
                <a:defRPr/>
              </a:pPr>
              <a:t>May 7, 15</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7E17FF5-8F13-48D2-AB66-B0ED54F9BDF8}" type="slidenum">
              <a:rPr lang="en-US" smtClean="0"/>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0700853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pPr>
              <a:defRPr/>
            </a:pPr>
            <a:fld id="{2E7E37A4-AE6E-44C3-AF76-9273347A8DCA}" type="datetime3">
              <a:rPr lang="en-US" smtClean="0"/>
              <a:pPr>
                <a:defRPr/>
              </a:pPr>
              <a:t>May 7, 15</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3994C2C-7269-4A28-A865-6E29CFB38588}" type="slidenum">
              <a:rPr lang="en-US" smtClean="0"/>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284502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pPr>
              <a:defRPr/>
            </a:pPr>
            <a:fld id="{704DD54D-6D4B-40A3-82BC-065D169D0D1E}" type="datetime3">
              <a:rPr lang="en-US" smtClean="0"/>
              <a:pPr>
                <a:defRPr/>
              </a:pPr>
              <a:t>May 7, 15</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8FD5C66E-E477-407A-B668-ADFD2A02AC31}" type="slidenum">
              <a:rPr lang="en-US" smtClean="0"/>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9082861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43F4DC9-71AB-44C6-8053-A3F9BD1D2605}" type="datetime3">
              <a:rPr lang="en-US" smtClean="0"/>
              <a:pPr>
                <a:defRPr/>
              </a:pPr>
              <a:t>May 7, 15</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D35E0D2B-416D-4F2E-8B95-DB32646FD2B0}" type="slidenum">
              <a:rPr lang="en-US" smtClean="0"/>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498543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0DF6D67-5617-4B67-AE27-95C1E8680F5D}" type="datetime3">
              <a:rPr lang="en-US" smtClean="0"/>
              <a:pPr>
                <a:defRPr/>
              </a:pPr>
              <a:t>May 7, 15</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6EDB450-EC9D-4896-BCD6-BA728FA5956A}" type="slidenum">
              <a:rPr lang="en-US" smtClean="0"/>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4643637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6F37C39-8B81-4243-8087-89E682DC51BC}" type="datetime3">
              <a:rPr lang="en-US" smtClean="0"/>
              <a:pPr>
                <a:defRPr/>
              </a:pPr>
              <a:t>May 7, 15</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D9766A9-A19B-4E3C-9042-C6C246B2E072}" type="slidenum">
              <a:rPr lang="en-US" smtClean="0"/>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7856999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F124F91-F083-4DF3-9021-CC048C9B7282}" type="datetime3">
              <a:rPr lang="en-US" smtClean="0"/>
              <a:pPr>
                <a:defRPr/>
              </a:pPr>
              <a:t>May 7, 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08B94D4-BCC7-481C-BE7C-0DD332D506D2}" type="slidenum">
              <a:rPr lang="en-US" smtClean="0"/>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89567827"/>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7" name="Rectangle 6"/>
          <p:cNvSpPr>
            <a:spLocks noGrp="1" noChangeArrowheads="1"/>
          </p:cNvSpPr>
          <p:nvPr>
            <p:ph type="subTitle" idx="1"/>
          </p:nvPr>
        </p:nvSpPr>
        <p:spPr>
          <a:xfrm>
            <a:off x="179512" y="260648"/>
            <a:ext cx="8784976" cy="5832648"/>
          </a:xfrm>
          <a:noFill/>
          <a:ln>
            <a:solidFill>
              <a:srgbClr val="009EDB"/>
            </a:solidFill>
          </a:ln>
        </p:spPr>
        <p:style>
          <a:lnRef idx="2">
            <a:schemeClr val="accent3"/>
          </a:lnRef>
          <a:fillRef idx="1">
            <a:schemeClr val="lt1"/>
          </a:fillRef>
          <a:effectRef idx="0">
            <a:schemeClr val="accent3"/>
          </a:effectRef>
          <a:fontRef idx="minor">
            <a:schemeClr val="dk1"/>
          </a:fontRef>
        </p:style>
        <p:txBody>
          <a:bodyPr rtlCol="0">
            <a:normAutofit/>
          </a:bodyPr>
          <a:lstStyle/>
          <a:p>
            <a:pPr algn="l" fontAlgn="auto">
              <a:spcAft>
                <a:spcPts val="0"/>
              </a:spcAft>
              <a:buFont typeface="Arial" pitchFamily="34" charset="0"/>
              <a:buNone/>
              <a:defRPr/>
            </a:pPr>
            <a:endParaRPr lang="en-IE" sz="3000" dirty="0" smtClean="0">
              <a:solidFill>
                <a:schemeClr val="bg2"/>
              </a:solidFill>
              <a:latin typeface="Arial" charset="0"/>
            </a:endParaRPr>
          </a:p>
        </p:txBody>
      </p:sp>
      <p:sp>
        <p:nvSpPr>
          <p:cNvPr id="5" name="TextBox 4"/>
          <p:cNvSpPr txBox="1"/>
          <p:nvPr/>
        </p:nvSpPr>
        <p:spPr>
          <a:xfrm>
            <a:off x="1403648" y="5085184"/>
            <a:ext cx="3528392" cy="369332"/>
          </a:xfrm>
          <a:prstGeom prst="rect">
            <a:avLst/>
          </a:prstGeom>
          <a:noFill/>
        </p:spPr>
        <p:txBody>
          <a:bodyPr wrap="square" rtlCol="0">
            <a:spAutoFit/>
          </a:bodyPr>
          <a:lstStyle/>
          <a:p>
            <a:endParaRPr lang="en-IE" dirty="0"/>
          </a:p>
        </p:txBody>
      </p:sp>
      <p:sp>
        <p:nvSpPr>
          <p:cNvPr id="6" name="TextBox 5"/>
          <p:cNvSpPr txBox="1"/>
          <p:nvPr/>
        </p:nvSpPr>
        <p:spPr>
          <a:xfrm>
            <a:off x="1979712" y="3801234"/>
            <a:ext cx="5040560" cy="707886"/>
          </a:xfrm>
          <a:prstGeom prst="rect">
            <a:avLst/>
          </a:prstGeom>
          <a:noFill/>
        </p:spPr>
        <p:txBody>
          <a:bodyPr wrap="square" rtlCol="0">
            <a:spAutoFit/>
          </a:bodyPr>
          <a:lstStyle/>
          <a:p>
            <a:pPr algn="ctr"/>
            <a:r>
              <a:rPr lang="en-IE" sz="2000" b="1" dirty="0" smtClean="0">
                <a:latin typeface="+mn-lt"/>
              </a:rPr>
              <a:t>Errol Close</a:t>
            </a:r>
          </a:p>
          <a:p>
            <a:pPr algn="ctr"/>
            <a:r>
              <a:rPr lang="en-IE" sz="2000" b="1" dirty="0" smtClean="0">
                <a:latin typeface="+mn-lt"/>
              </a:rPr>
              <a:t>Decarbonisation Policy and Co-ordination</a:t>
            </a:r>
          </a:p>
        </p:txBody>
      </p:sp>
      <p:sp>
        <p:nvSpPr>
          <p:cNvPr id="11" name="Rectangle 5"/>
          <p:cNvSpPr>
            <a:spLocks noGrp="1" noChangeArrowheads="1"/>
          </p:cNvSpPr>
          <p:nvPr>
            <p:ph type="ctrTitle"/>
          </p:nvPr>
        </p:nvSpPr>
        <p:spPr>
          <a:xfrm>
            <a:off x="395536" y="2420888"/>
            <a:ext cx="8136904" cy="792088"/>
          </a:xfrm>
        </p:spPr>
        <p:txBody>
          <a:bodyPr>
            <a:noAutofit/>
          </a:bodyPr>
          <a:lstStyle/>
          <a:p>
            <a:pPr fontAlgn="auto">
              <a:spcAft>
                <a:spcPts val="0"/>
              </a:spcAft>
              <a:defRPr/>
            </a:pPr>
            <a:r>
              <a:rPr lang="en-IE" sz="3600" dirty="0" smtClean="0">
                <a:latin typeface="Calibri" panose="020F0502020204030204" pitchFamily="34" charset="0"/>
                <a:ea typeface="Verdana" panose="020B0604030504040204" pitchFamily="34" charset="0"/>
                <a:cs typeface="Calibri" panose="020F0502020204030204" pitchFamily="34" charset="0"/>
              </a:rPr>
              <a:t/>
            </a:r>
            <a:br>
              <a:rPr lang="en-IE" sz="3600" dirty="0" smtClean="0">
                <a:latin typeface="Calibri" panose="020F0502020204030204" pitchFamily="34" charset="0"/>
                <a:ea typeface="Verdana" panose="020B0604030504040204" pitchFamily="34" charset="0"/>
                <a:cs typeface="Calibri" panose="020F0502020204030204" pitchFamily="34" charset="0"/>
              </a:rPr>
            </a:br>
            <a:r>
              <a:rPr lang="en-IE" sz="3600" dirty="0" smtClean="0">
                <a:latin typeface="Calibri" panose="020F0502020204030204" pitchFamily="34" charset="0"/>
                <a:ea typeface="Verdana" panose="020B0604030504040204" pitchFamily="34" charset="0"/>
                <a:cs typeface="Calibri" panose="020F0502020204030204" pitchFamily="34" charset="0"/>
              </a:rPr>
              <a:t>IWFA May Conference</a:t>
            </a:r>
            <a:br>
              <a:rPr lang="en-IE" sz="3600" dirty="0" smtClean="0">
                <a:latin typeface="Calibri" panose="020F0502020204030204" pitchFamily="34" charset="0"/>
                <a:ea typeface="Verdana" panose="020B0604030504040204" pitchFamily="34" charset="0"/>
                <a:cs typeface="Calibri" panose="020F0502020204030204" pitchFamily="34" charset="0"/>
              </a:rPr>
            </a:br>
            <a:endParaRPr lang="en-US" sz="3600" dirty="0" smtClean="0">
              <a:solidFill>
                <a:schemeClr val="tx1"/>
              </a:solidFill>
              <a:latin typeface="Calibri" panose="020F0502020204030204" pitchFamily="34" charset="0"/>
              <a:ea typeface="Verdana" panose="020B0604030504040204" pitchFamily="34" charset="0"/>
              <a:cs typeface="Calibri" panose="020F0502020204030204" pitchFamily="34" charset="0"/>
            </a:endParaRPr>
          </a:p>
        </p:txBody>
      </p:sp>
      <p:pic>
        <p:nvPicPr>
          <p:cNvPr id="1027" name="Picture 3" descr="\\sarfs01\DCENR Website\DCENR Logos\DCENR Secondary Logo\dcenr_secondary_blue.png"/>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980958" y="764704"/>
            <a:ext cx="3175218" cy="108906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235698" y="260648"/>
            <a:ext cx="8656782" cy="6186309"/>
          </a:xfrm>
          <a:prstGeom prst="rect">
            <a:avLst/>
          </a:prstGeom>
          <a:ln>
            <a:solidFill>
              <a:srgbClr val="009EDB"/>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en-IE" dirty="0" smtClean="0"/>
          </a:p>
          <a:p>
            <a:pPr algn="ctr"/>
            <a:endParaRPr lang="en-IE" dirty="0"/>
          </a:p>
          <a:p>
            <a:endParaRPr lang="en-IE" dirty="0"/>
          </a:p>
          <a:p>
            <a:endParaRPr lang="en-IE" dirty="0" smtClean="0"/>
          </a:p>
          <a:p>
            <a:endParaRPr lang="en-IE" dirty="0"/>
          </a:p>
          <a:p>
            <a:endParaRPr lang="en-IE" dirty="0" smtClean="0"/>
          </a:p>
          <a:p>
            <a:endParaRPr lang="en-IE" dirty="0"/>
          </a:p>
          <a:p>
            <a:endParaRPr lang="en-IE" dirty="0" smtClean="0"/>
          </a:p>
          <a:p>
            <a:endParaRPr lang="en-IE" dirty="0"/>
          </a:p>
          <a:p>
            <a:endParaRPr lang="en-IE" dirty="0"/>
          </a:p>
          <a:p>
            <a:endParaRPr lang="en-IE" dirty="0" smtClean="0"/>
          </a:p>
          <a:p>
            <a:endParaRPr lang="en-IE" dirty="0" smtClean="0"/>
          </a:p>
          <a:p>
            <a:endParaRPr lang="en-IE" dirty="0" smtClean="0"/>
          </a:p>
          <a:p>
            <a:endParaRPr lang="en-IE" dirty="0"/>
          </a:p>
          <a:p>
            <a:endParaRPr lang="en-IE" dirty="0" smtClean="0"/>
          </a:p>
          <a:p>
            <a:endParaRPr lang="en-IE" dirty="0" smtClean="0"/>
          </a:p>
          <a:p>
            <a:endParaRPr lang="en-IE" dirty="0"/>
          </a:p>
          <a:p>
            <a:endParaRPr lang="en-IE" dirty="0" smtClean="0"/>
          </a:p>
          <a:p>
            <a:endParaRPr lang="en-IE" dirty="0"/>
          </a:p>
          <a:p>
            <a:endParaRPr lang="en-IE" dirty="0" smtClean="0"/>
          </a:p>
          <a:p>
            <a:endParaRPr lang="en-IE" dirty="0"/>
          </a:p>
          <a:p>
            <a:endParaRPr lang="en-IE" dirty="0"/>
          </a:p>
        </p:txBody>
      </p:sp>
      <p:pic>
        <p:nvPicPr>
          <p:cNvPr id="3074" name="Picture 2" descr="\\sarfs01\DCENR Website\DCENR Logos\DCENR Primary Logo\dcenr_primary_blue.png"/>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539657" y="1729769"/>
            <a:ext cx="3998984" cy="2417069"/>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2790433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79512" y="260648"/>
            <a:ext cx="8784976" cy="5632311"/>
          </a:xfrm>
          <a:prstGeom prst="rect">
            <a:avLst/>
          </a:prstGeom>
          <a:ln>
            <a:solidFill>
              <a:srgbClr val="009EDB"/>
            </a:solidFill>
          </a:ln>
        </p:spPr>
        <p:style>
          <a:lnRef idx="2">
            <a:schemeClr val="accent3"/>
          </a:lnRef>
          <a:fillRef idx="1">
            <a:schemeClr val="lt1"/>
          </a:fillRef>
          <a:effectRef idx="0">
            <a:schemeClr val="accent3"/>
          </a:effectRef>
          <a:fontRef idx="minor">
            <a:schemeClr val="dk1"/>
          </a:fontRef>
        </p:style>
        <p:txBody>
          <a:bodyPr wrap="square">
            <a:spAutoFit/>
          </a:bodyPr>
          <a:lstStyle/>
          <a:p>
            <a:pPr lvl="0" algn="ctr"/>
            <a:r>
              <a:rPr lang="en-IE" sz="2800" b="1" dirty="0" smtClean="0"/>
              <a:t>Presentation Overview</a:t>
            </a:r>
            <a:endParaRPr lang="en-IE" sz="2800" b="1" dirty="0"/>
          </a:p>
          <a:p>
            <a:pPr marL="285750" lvl="0" indent="-285750">
              <a:buFont typeface="Arial" panose="020B0604020202020204" pitchFamily="34" charset="0"/>
              <a:buChar char="•"/>
            </a:pPr>
            <a:endParaRPr lang="en-IE" sz="2200" dirty="0" smtClean="0"/>
          </a:p>
          <a:p>
            <a:pPr lvl="0"/>
            <a:endParaRPr lang="en-IE" sz="2200" dirty="0"/>
          </a:p>
          <a:p>
            <a:pPr marL="285750" lvl="0" indent="-285750">
              <a:buFont typeface="Arial" panose="020B0604020202020204" pitchFamily="34" charset="0"/>
              <a:buChar char="•"/>
            </a:pPr>
            <a:r>
              <a:rPr lang="en-IE" sz="3200" dirty="0" smtClean="0"/>
              <a:t>Progress to 2020 </a:t>
            </a:r>
          </a:p>
          <a:p>
            <a:pPr marL="285750" lvl="0" indent="-285750">
              <a:buFont typeface="Arial" panose="020B0604020202020204" pitchFamily="34" charset="0"/>
              <a:buChar char="•"/>
            </a:pPr>
            <a:endParaRPr lang="en-IE" sz="3200" dirty="0" smtClean="0"/>
          </a:p>
          <a:p>
            <a:pPr marL="285750" indent="-285750">
              <a:buFont typeface="Arial" panose="020B0604020202020204" pitchFamily="34" charset="0"/>
              <a:buChar char="•"/>
            </a:pPr>
            <a:r>
              <a:rPr lang="en-IE" sz="3200" dirty="0" smtClean="0"/>
              <a:t>2020 challenges</a:t>
            </a:r>
          </a:p>
          <a:p>
            <a:pPr marL="285750" lvl="0" indent="-285750">
              <a:buFont typeface="Arial" panose="020B0604020202020204" pitchFamily="34" charset="0"/>
              <a:buChar char="•"/>
            </a:pPr>
            <a:endParaRPr lang="en-IE" sz="3200" dirty="0" smtClean="0"/>
          </a:p>
          <a:p>
            <a:pPr marL="285750" lvl="0" indent="-285750">
              <a:buFont typeface="Arial" panose="020B0604020202020204" pitchFamily="34" charset="0"/>
              <a:buChar char="•"/>
            </a:pPr>
            <a:r>
              <a:rPr lang="en-IE" sz="3200" dirty="0" smtClean="0"/>
              <a:t>Framework 2030</a:t>
            </a:r>
          </a:p>
          <a:p>
            <a:pPr marL="285750" lvl="0" indent="-285750">
              <a:buFont typeface="Arial" panose="020B0604020202020204" pitchFamily="34" charset="0"/>
              <a:buChar char="•"/>
            </a:pPr>
            <a:endParaRPr lang="en-IE" sz="3200" dirty="0"/>
          </a:p>
          <a:p>
            <a:pPr marL="285750" lvl="0" indent="-285750">
              <a:buFont typeface="Arial" panose="020B0604020202020204" pitchFamily="34" charset="0"/>
              <a:buChar char="•"/>
            </a:pPr>
            <a:r>
              <a:rPr lang="en-IE" sz="3200" dirty="0" smtClean="0"/>
              <a:t>New support for electricity</a:t>
            </a:r>
            <a:endParaRPr lang="en-IE" sz="3200" dirty="0"/>
          </a:p>
          <a:p>
            <a:pPr marL="285750" lvl="0" indent="-285750">
              <a:buFont typeface="Arial" panose="020B0604020202020204" pitchFamily="34" charset="0"/>
              <a:buChar char="•"/>
            </a:pPr>
            <a:endParaRPr lang="en-IE" sz="3200" dirty="0" smtClean="0"/>
          </a:p>
          <a:p>
            <a:pPr marL="285750" indent="-285750">
              <a:buFont typeface="Arial" panose="020B0604020202020204" pitchFamily="34" charset="0"/>
              <a:buChar char="•"/>
            </a:pPr>
            <a:r>
              <a:rPr lang="en-IE" sz="3200" dirty="0" smtClean="0"/>
              <a:t>The Energy Policy Paper</a:t>
            </a:r>
            <a:endParaRPr lang="en-IE" sz="4800" dirty="0"/>
          </a:p>
        </p:txBody>
      </p:sp>
      <p:pic>
        <p:nvPicPr>
          <p:cNvPr id="7" name="Picture 3" descr="\\sarfs01\DCENR Website\DCENR Logos\DCENR Secondary Logo\dcenr_secondary_blue.pn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2" y="6021288"/>
            <a:ext cx="2016224" cy="69154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8521403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79512" y="260648"/>
            <a:ext cx="8784976" cy="5724644"/>
          </a:xfrm>
          <a:prstGeom prst="rect">
            <a:avLst/>
          </a:prstGeom>
          <a:ln>
            <a:solidFill>
              <a:srgbClr val="009EDB"/>
            </a:solidFill>
          </a:ln>
        </p:spPr>
        <p:style>
          <a:lnRef idx="2">
            <a:schemeClr val="accent3"/>
          </a:lnRef>
          <a:fillRef idx="1">
            <a:schemeClr val="lt1"/>
          </a:fillRef>
          <a:effectRef idx="0">
            <a:schemeClr val="accent3"/>
          </a:effectRef>
          <a:fontRef idx="minor">
            <a:schemeClr val="dk1"/>
          </a:fontRef>
        </p:style>
        <p:txBody>
          <a:bodyPr wrap="square">
            <a:spAutoFit/>
          </a:bodyPr>
          <a:lstStyle/>
          <a:p>
            <a:pPr lvl="0" algn="ctr"/>
            <a:r>
              <a:rPr lang="en-IE" sz="2800" b="1" dirty="0" smtClean="0"/>
              <a:t>Progress to date</a:t>
            </a:r>
            <a:endParaRPr lang="en-IE" sz="2200" dirty="0" smtClean="0"/>
          </a:p>
          <a:p>
            <a:pPr marL="342900" indent="-342900">
              <a:buFont typeface="Arial" panose="020B0604020202020204" pitchFamily="34" charset="0"/>
              <a:buChar char="•"/>
            </a:pPr>
            <a:endParaRPr lang="en-IE" b="1" dirty="0" smtClean="0">
              <a:solidFill>
                <a:schemeClr val="tx1"/>
              </a:solidFill>
            </a:endParaRPr>
          </a:p>
          <a:p>
            <a:pPr marL="342900" indent="-342900">
              <a:buFont typeface="Arial" panose="020B0604020202020204" pitchFamily="34" charset="0"/>
              <a:buChar char="•"/>
            </a:pPr>
            <a:r>
              <a:rPr lang="en-IE" b="1" dirty="0" smtClean="0">
                <a:solidFill>
                  <a:schemeClr val="tx1"/>
                </a:solidFill>
              </a:rPr>
              <a:t>Progress </a:t>
            </a:r>
            <a:r>
              <a:rPr lang="en-IE" b="1" dirty="0">
                <a:solidFill>
                  <a:schemeClr val="tx1"/>
                </a:solidFill>
              </a:rPr>
              <a:t>against 2020 </a:t>
            </a:r>
            <a:r>
              <a:rPr lang="en-IE" b="1" dirty="0" smtClean="0">
                <a:solidFill>
                  <a:schemeClr val="tx1"/>
                </a:solidFill>
              </a:rPr>
              <a:t>target: end 2013</a:t>
            </a:r>
            <a:endParaRPr lang="en-IE" b="1" baseline="30000" dirty="0">
              <a:solidFill>
                <a:schemeClr val="tx1"/>
              </a:solidFill>
            </a:endParaRPr>
          </a:p>
          <a:p>
            <a:pPr marL="800100" lvl="1" indent="-342900">
              <a:buFont typeface="Arial" panose="020B0604020202020204" pitchFamily="34" charset="0"/>
              <a:buChar char="•"/>
            </a:pPr>
            <a:r>
              <a:rPr lang="en-IE" dirty="0" smtClean="0">
                <a:solidFill>
                  <a:schemeClr val="tx1"/>
                </a:solidFill>
              </a:rPr>
              <a:t>16</a:t>
            </a:r>
            <a:r>
              <a:rPr lang="en-IE" dirty="0">
                <a:solidFill>
                  <a:schemeClr val="tx1"/>
                </a:solidFill>
              </a:rPr>
              <a:t>% of energy from renewables sources: </a:t>
            </a:r>
            <a:r>
              <a:rPr lang="en-IE" dirty="0" smtClean="0">
                <a:solidFill>
                  <a:schemeClr val="tx1"/>
                </a:solidFill>
              </a:rPr>
              <a:t>7.8% </a:t>
            </a:r>
            <a:endParaRPr lang="en-IE" dirty="0">
              <a:solidFill>
                <a:schemeClr val="tx1"/>
              </a:solidFill>
            </a:endParaRPr>
          </a:p>
          <a:p>
            <a:pPr marL="800100" lvl="1" indent="-342900">
              <a:buFont typeface="Arial" panose="020B0604020202020204" pitchFamily="34" charset="0"/>
              <a:buChar char="•"/>
            </a:pPr>
            <a:r>
              <a:rPr lang="en-IE" dirty="0">
                <a:solidFill>
                  <a:schemeClr val="tx1"/>
                </a:solidFill>
              </a:rPr>
              <a:t>40% of electricity demand from </a:t>
            </a:r>
            <a:r>
              <a:rPr lang="en-IE" dirty="0" smtClean="0">
                <a:solidFill>
                  <a:schemeClr val="tx1"/>
                </a:solidFill>
              </a:rPr>
              <a:t>RES: 20.9%</a:t>
            </a:r>
          </a:p>
          <a:p>
            <a:pPr marL="800100" lvl="1" indent="-342900">
              <a:buFont typeface="Arial" panose="020B0604020202020204" pitchFamily="34" charset="0"/>
              <a:buChar char="•"/>
            </a:pPr>
            <a:r>
              <a:rPr lang="en-IE" dirty="0" smtClean="0">
                <a:solidFill>
                  <a:schemeClr val="tx1"/>
                </a:solidFill>
              </a:rPr>
              <a:t>10% of transport demand from RES : 4.9% </a:t>
            </a:r>
          </a:p>
          <a:p>
            <a:pPr marL="800100" lvl="1" indent="-342900">
              <a:buFont typeface="Arial" panose="020B0604020202020204" pitchFamily="34" charset="0"/>
              <a:buChar char="•"/>
            </a:pPr>
            <a:r>
              <a:rPr lang="en-IE" dirty="0" smtClean="0">
                <a:solidFill>
                  <a:schemeClr val="tx1"/>
                </a:solidFill>
              </a:rPr>
              <a:t>12% of heat demand from RES : 5.7%</a:t>
            </a:r>
          </a:p>
          <a:p>
            <a:pPr marL="800100" lvl="1" indent="-342900">
              <a:buFont typeface="Arial" panose="020B0604020202020204" pitchFamily="34" charset="0"/>
              <a:buChar char="•"/>
            </a:pPr>
            <a:endParaRPr lang="en-IE" dirty="0">
              <a:solidFill>
                <a:schemeClr val="tx1"/>
              </a:solidFill>
            </a:endParaRPr>
          </a:p>
          <a:p>
            <a:pPr marL="242888" indent="-342900">
              <a:buFont typeface="Arial" panose="020B0604020202020204" pitchFamily="34" charset="0"/>
              <a:buChar char="•"/>
            </a:pPr>
            <a:r>
              <a:rPr lang="en-IE" b="1" dirty="0" smtClean="0">
                <a:solidFill>
                  <a:schemeClr val="tx1"/>
                </a:solidFill>
              </a:rPr>
              <a:t>Electricity generation statistics at 17 April 2015</a:t>
            </a:r>
            <a:endParaRPr lang="en-IE" b="1" dirty="0">
              <a:solidFill>
                <a:schemeClr val="tx1"/>
              </a:solidFill>
            </a:endParaRPr>
          </a:p>
          <a:p>
            <a:pPr marL="342900" indent="-342900">
              <a:buFont typeface="Arial" panose="020B0604020202020204" pitchFamily="34" charset="0"/>
              <a:buChar char="•"/>
            </a:pPr>
            <a:endParaRPr lang="en-IE" sz="2000" b="1" i="1" dirty="0" smtClean="0">
              <a:solidFill>
                <a:schemeClr val="tx1"/>
              </a:solidFill>
            </a:endParaRPr>
          </a:p>
          <a:p>
            <a:pPr marL="342900" indent="-342900">
              <a:buFont typeface="Arial" panose="020B0604020202020204" pitchFamily="34" charset="0"/>
              <a:buChar char="•"/>
            </a:pPr>
            <a:endParaRPr lang="en-IE" sz="2000" b="1" i="1" dirty="0">
              <a:solidFill>
                <a:schemeClr val="tx1"/>
              </a:solidFill>
            </a:endParaRPr>
          </a:p>
          <a:p>
            <a:pPr marL="342900" indent="-342900">
              <a:buFont typeface="Arial" panose="020B0604020202020204" pitchFamily="34" charset="0"/>
              <a:buChar char="•"/>
            </a:pPr>
            <a:endParaRPr lang="en-IE" sz="2000" b="1" i="1" dirty="0" smtClean="0">
              <a:solidFill>
                <a:schemeClr val="tx1"/>
              </a:solidFill>
            </a:endParaRPr>
          </a:p>
          <a:p>
            <a:pPr marL="342900" indent="-342900">
              <a:buFont typeface="Arial" panose="020B0604020202020204" pitchFamily="34" charset="0"/>
              <a:buChar char="•"/>
            </a:pPr>
            <a:endParaRPr lang="en-IE" sz="2000" b="1" i="1" dirty="0">
              <a:solidFill>
                <a:schemeClr val="tx1"/>
              </a:solidFill>
            </a:endParaRPr>
          </a:p>
          <a:p>
            <a:pPr marL="342900" indent="-342900">
              <a:buFont typeface="Arial" panose="020B0604020202020204" pitchFamily="34" charset="0"/>
              <a:buChar char="•"/>
            </a:pPr>
            <a:endParaRPr lang="en-IE" sz="2000" b="1" i="1" dirty="0" smtClean="0">
              <a:solidFill>
                <a:schemeClr val="tx1"/>
              </a:solidFill>
            </a:endParaRPr>
          </a:p>
          <a:p>
            <a:pPr marL="342900" indent="-342900">
              <a:buFont typeface="Arial" panose="020B0604020202020204" pitchFamily="34" charset="0"/>
              <a:buChar char="•"/>
            </a:pPr>
            <a:endParaRPr lang="en-IE" sz="2000" b="1" i="1" dirty="0" smtClean="0">
              <a:solidFill>
                <a:schemeClr val="tx1"/>
              </a:solidFill>
            </a:endParaRPr>
          </a:p>
          <a:p>
            <a:pPr marL="342900" indent="-342900">
              <a:buFont typeface="Arial" panose="020B0604020202020204" pitchFamily="34" charset="0"/>
              <a:buChar char="•"/>
            </a:pPr>
            <a:endParaRPr lang="en-IE" sz="2000" b="1" i="1" dirty="0" smtClean="0">
              <a:solidFill>
                <a:schemeClr val="tx1"/>
              </a:solidFill>
            </a:endParaRPr>
          </a:p>
          <a:p>
            <a:pPr marL="342900" indent="-342900">
              <a:buFont typeface="Arial" panose="020B0604020202020204" pitchFamily="34" charset="0"/>
              <a:buChar char="•"/>
            </a:pPr>
            <a:endParaRPr lang="en-IE" b="1" i="1" dirty="0" smtClean="0">
              <a:solidFill>
                <a:schemeClr val="tx1"/>
              </a:solidFill>
            </a:endParaRPr>
          </a:p>
          <a:p>
            <a:pPr marL="342900" indent="-342900">
              <a:buFont typeface="Arial" panose="020B0604020202020204" pitchFamily="34" charset="0"/>
              <a:buChar char="•"/>
            </a:pPr>
            <a:r>
              <a:rPr lang="en-IE" b="1" i="1" dirty="0" smtClean="0">
                <a:solidFill>
                  <a:schemeClr val="tx1"/>
                </a:solidFill>
              </a:rPr>
              <a:t>Renewable generation contracted to connect – c.3760MW</a:t>
            </a:r>
          </a:p>
          <a:p>
            <a:endParaRPr lang="en-IE" b="1" i="1" dirty="0" smtClean="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580661738"/>
              </p:ext>
            </p:extLst>
          </p:nvPr>
        </p:nvGraphicFramePr>
        <p:xfrm>
          <a:off x="755576" y="3068960"/>
          <a:ext cx="6984776" cy="2063496"/>
        </p:xfrm>
        <a:graphic>
          <a:graphicData uri="http://schemas.openxmlformats.org/drawingml/2006/table">
            <a:tbl>
              <a:tblPr firstRow="1" firstCol="1" bandRow="1">
                <a:tableStyleId>{F5AB1C69-6EDB-4FF4-983F-18BD219EF322}</a:tableStyleId>
              </a:tblPr>
              <a:tblGrid>
                <a:gridCol w="4543580"/>
                <a:gridCol w="2441196"/>
              </a:tblGrid>
              <a:tr h="603314">
                <a:tc>
                  <a:txBody>
                    <a:bodyPr/>
                    <a:lstStyle/>
                    <a:p>
                      <a:pPr>
                        <a:lnSpc>
                          <a:spcPct val="115000"/>
                        </a:lnSpc>
                        <a:spcAft>
                          <a:spcPts val="1000"/>
                        </a:spcAft>
                      </a:pPr>
                      <a:r>
                        <a:rPr lang="en-IE" sz="1400" dirty="0">
                          <a:solidFill>
                            <a:schemeClr val="tx1"/>
                          </a:solidFill>
                          <a:effectLst/>
                        </a:rPr>
                        <a:t> Wind generation  connected to the grid in </a:t>
                      </a:r>
                      <a:r>
                        <a:rPr lang="en-IE" sz="1400" dirty="0" smtClean="0">
                          <a:solidFill>
                            <a:schemeClr val="tx1"/>
                          </a:solidFill>
                          <a:effectLst/>
                        </a:rPr>
                        <a:t>Ireland</a:t>
                      </a:r>
                      <a:endParaRPr lang="en-IE" sz="1200" dirty="0">
                        <a:solidFill>
                          <a:schemeClr val="tx1"/>
                        </a:solidFill>
                        <a:effectLst/>
                        <a:latin typeface="Calibri"/>
                        <a:ea typeface="Calibri"/>
                        <a:cs typeface="Times New Roman"/>
                      </a:endParaRPr>
                    </a:p>
                  </a:txBody>
                  <a:tcPr marL="68580" marR="68580" marT="0" marB="0">
                    <a:solidFill>
                      <a:srgbClr val="009EDB"/>
                    </a:solidFill>
                  </a:tcPr>
                </a:tc>
                <a:tc>
                  <a:txBody>
                    <a:bodyPr/>
                    <a:lstStyle/>
                    <a:p>
                      <a:pPr algn="ctr">
                        <a:lnSpc>
                          <a:spcPct val="115000"/>
                        </a:lnSpc>
                        <a:spcAft>
                          <a:spcPts val="1000"/>
                        </a:spcAft>
                      </a:pPr>
                      <a:r>
                        <a:rPr lang="en-IE" sz="1400" b="0" dirty="0" smtClean="0">
                          <a:solidFill>
                            <a:schemeClr val="tx1"/>
                          </a:solidFill>
                          <a:effectLst/>
                        </a:rPr>
                        <a:t>2256 </a:t>
                      </a:r>
                      <a:r>
                        <a:rPr lang="en-IE" sz="1400" b="0" dirty="0">
                          <a:solidFill>
                            <a:schemeClr val="tx1"/>
                          </a:solidFill>
                          <a:effectLst/>
                        </a:rPr>
                        <a:t>MW</a:t>
                      </a:r>
                      <a:endParaRPr lang="en-IE" sz="1200" b="0" dirty="0">
                        <a:solidFill>
                          <a:schemeClr val="tx1"/>
                        </a:solidFill>
                        <a:effectLst/>
                      </a:endParaRPr>
                    </a:p>
                    <a:p>
                      <a:pPr algn="ctr">
                        <a:lnSpc>
                          <a:spcPct val="115000"/>
                        </a:lnSpc>
                        <a:spcAft>
                          <a:spcPts val="1000"/>
                        </a:spcAft>
                      </a:pPr>
                      <a:r>
                        <a:rPr lang="en-IE" sz="1400" dirty="0">
                          <a:solidFill>
                            <a:schemeClr val="tx1"/>
                          </a:solidFill>
                          <a:effectLst/>
                        </a:rPr>
                        <a:t> </a:t>
                      </a:r>
                      <a:endParaRPr lang="en-IE" sz="1200" dirty="0">
                        <a:solidFill>
                          <a:schemeClr val="tx1"/>
                        </a:solidFill>
                        <a:effectLst/>
                        <a:latin typeface="Calibri"/>
                        <a:ea typeface="Calibri"/>
                        <a:cs typeface="Times New Roman"/>
                      </a:endParaRPr>
                    </a:p>
                  </a:txBody>
                  <a:tcPr marL="68580" marR="68580" marT="0" marB="0">
                    <a:solidFill>
                      <a:srgbClr val="009EDB"/>
                    </a:solidFill>
                  </a:tcPr>
                </a:tc>
              </a:tr>
              <a:tr h="0">
                <a:tc>
                  <a:txBody>
                    <a:bodyPr/>
                    <a:lstStyle/>
                    <a:p>
                      <a:pPr>
                        <a:lnSpc>
                          <a:spcPct val="115000"/>
                        </a:lnSpc>
                        <a:spcAft>
                          <a:spcPts val="0"/>
                        </a:spcAft>
                      </a:pPr>
                      <a:r>
                        <a:rPr lang="en-IE" sz="1400" dirty="0">
                          <a:solidFill>
                            <a:schemeClr val="tx1"/>
                          </a:solidFill>
                          <a:effectLst/>
                        </a:rPr>
                        <a:t>Hydro generation  connected to the grid in </a:t>
                      </a:r>
                      <a:r>
                        <a:rPr lang="en-IE" sz="1400" dirty="0" smtClean="0">
                          <a:solidFill>
                            <a:schemeClr val="tx1"/>
                          </a:solidFill>
                          <a:effectLst/>
                        </a:rPr>
                        <a:t>Ireland</a:t>
                      </a:r>
                      <a:endParaRPr lang="en-IE" sz="1200" dirty="0">
                        <a:solidFill>
                          <a:schemeClr val="tx1"/>
                        </a:solidFill>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1000"/>
                        </a:spcAft>
                      </a:pPr>
                      <a:r>
                        <a:rPr lang="en-IE" sz="1400" dirty="0">
                          <a:solidFill>
                            <a:schemeClr val="tx1"/>
                          </a:solidFill>
                          <a:effectLst/>
                        </a:rPr>
                        <a:t>238 MW</a:t>
                      </a:r>
                      <a:endParaRPr lang="en-IE" sz="1200" dirty="0">
                        <a:solidFill>
                          <a:schemeClr val="tx1"/>
                        </a:solidFill>
                        <a:effectLst/>
                        <a:latin typeface="Calibri"/>
                        <a:ea typeface="Calibri"/>
                        <a:cs typeface="Times New Roman"/>
                      </a:endParaRPr>
                    </a:p>
                  </a:txBody>
                  <a:tcPr marL="68580" marR="68580" marT="0" marB="0">
                    <a:solidFill>
                      <a:schemeClr val="bg1"/>
                    </a:solidFill>
                  </a:tcPr>
                </a:tc>
              </a:tr>
              <a:tr h="0">
                <a:tc>
                  <a:txBody>
                    <a:bodyPr/>
                    <a:lstStyle/>
                    <a:p>
                      <a:pPr>
                        <a:lnSpc>
                          <a:spcPct val="115000"/>
                        </a:lnSpc>
                        <a:spcAft>
                          <a:spcPts val="1000"/>
                        </a:spcAft>
                      </a:pPr>
                      <a:r>
                        <a:rPr lang="en-IE" sz="1400" dirty="0">
                          <a:solidFill>
                            <a:schemeClr val="tx1"/>
                          </a:solidFill>
                          <a:effectLst/>
                        </a:rPr>
                        <a:t>Biomass/LFG  generation  connected to the grid in </a:t>
                      </a:r>
                      <a:r>
                        <a:rPr lang="en-IE" sz="1400" dirty="0" smtClean="0">
                          <a:solidFill>
                            <a:schemeClr val="tx1"/>
                          </a:solidFill>
                          <a:effectLst/>
                        </a:rPr>
                        <a:t>Ireland</a:t>
                      </a:r>
                      <a:endParaRPr lang="en-IE" sz="1200" dirty="0">
                        <a:solidFill>
                          <a:schemeClr val="tx1"/>
                        </a:solidFill>
                        <a:effectLst/>
                        <a:latin typeface="Calibri"/>
                        <a:ea typeface="Calibri"/>
                        <a:cs typeface="Times New Roman"/>
                      </a:endParaRPr>
                    </a:p>
                  </a:txBody>
                  <a:tcPr marL="68580" marR="68580" marT="0" marB="0">
                    <a:solidFill>
                      <a:srgbClr val="009EDB"/>
                    </a:solidFill>
                  </a:tcPr>
                </a:tc>
                <a:tc>
                  <a:txBody>
                    <a:bodyPr/>
                    <a:lstStyle/>
                    <a:p>
                      <a:pPr algn="ctr">
                        <a:lnSpc>
                          <a:spcPct val="115000"/>
                        </a:lnSpc>
                        <a:spcAft>
                          <a:spcPts val="1000"/>
                        </a:spcAft>
                      </a:pPr>
                      <a:r>
                        <a:rPr lang="en-IE" sz="1400" dirty="0" smtClean="0">
                          <a:solidFill>
                            <a:schemeClr val="tx1"/>
                          </a:solidFill>
                          <a:effectLst/>
                        </a:rPr>
                        <a:t>82 </a:t>
                      </a:r>
                      <a:r>
                        <a:rPr lang="en-IE" sz="1400" dirty="0">
                          <a:solidFill>
                            <a:schemeClr val="tx1"/>
                          </a:solidFill>
                          <a:effectLst/>
                        </a:rPr>
                        <a:t>MW</a:t>
                      </a:r>
                      <a:endParaRPr lang="en-IE" sz="1200" dirty="0">
                        <a:solidFill>
                          <a:schemeClr val="tx1"/>
                        </a:solidFill>
                        <a:effectLst/>
                      </a:endParaRPr>
                    </a:p>
                    <a:p>
                      <a:pPr algn="ctr">
                        <a:lnSpc>
                          <a:spcPct val="115000"/>
                        </a:lnSpc>
                        <a:spcAft>
                          <a:spcPts val="1000"/>
                        </a:spcAft>
                      </a:pPr>
                      <a:r>
                        <a:rPr lang="en-IE" sz="1400" dirty="0">
                          <a:solidFill>
                            <a:schemeClr val="tx1"/>
                          </a:solidFill>
                          <a:effectLst/>
                        </a:rPr>
                        <a:t> </a:t>
                      </a:r>
                      <a:endParaRPr lang="en-IE" sz="1200" dirty="0">
                        <a:solidFill>
                          <a:schemeClr val="tx1"/>
                        </a:solidFill>
                        <a:effectLst/>
                        <a:latin typeface="Calibri"/>
                        <a:ea typeface="Calibri"/>
                        <a:cs typeface="Times New Roman"/>
                      </a:endParaRPr>
                    </a:p>
                  </a:txBody>
                  <a:tcPr marL="68580" marR="68580" marT="0" marB="0">
                    <a:solidFill>
                      <a:srgbClr val="009EDB"/>
                    </a:solidFill>
                  </a:tcPr>
                </a:tc>
              </a:tr>
              <a:tr h="0">
                <a:tc>
                  <a:txBody>
                    <a:bodyPr/>
                    <a:lstStyle/>
                    <a:p>
                      <a:pPr>
                        <a:lnSpc>
                          <a:spcPct val="115000"/>
                        </a:lnSpc>
                        <a:spcAft>
                          <a:spcPts val="0"/>
                        </a:spcAft>
                      </a:pPr>
                      <a:r>
                        <a:rPr lang="en-IE" sz="1400" dirty="0">
                          <a:solidFill>
                            <a:schemeClr val="tx1"/>
                          </a:solidFill>
                          <a:effectLst/>
                        </a:rPr>
                        <a:t>Total amount of renewable generation capacity connected to the grid in  Ireland</a:t>
                      </a:r>
                      <a:r>
                        <a:rPr lang="en-IE" sz="1400" dirty="0" smtClean="0">
                          <a:solidFill>
                            <a:schemeClr val="tx1"/>
                          </a:solidFill>
                          <a:effectLst/>
                        </a:rPr>
                        <a:t>.</a:t>
                      </a:r>
                      <a:endParaRPr lang="en-IE" sz="1200" dirty="0">
                        <a:solidFill>
                          <a:schemeClr val="tx1"/>
                        </a:solidFill>
                        <a:effectLst/>
                      </a:endParaRPr>
                    </a:p>
                  </a:txBody>
                  <a:tcPr marL="68580" marR="68580" marT="0" marB="0">
                    <a:noFill/>
                  </a:tcPr>
                </a:tc>
                <a:tc>
                  <a:txBody>
                    <a:bodyPr/>
                    <a:lstStyle/>
                    <a:p>
                      <a:pPr algn="ctr">
                        <a:lnSpc>
                          <a:spcPct val="115000"/>
                        </a:lnSpc>
                        <a:spcAft>
                          <a:spcPts val="1000"/>
                        </a:spcAft>
                      </a:pPr>
                      <a:r>
                        <a:rPr lang="en-IE" sz="1400" b="1" dirty="0" smtClean="0">
                          <a:solidFill>
                            <a:schemeClr val="tx1"/>
                          </a:solidFill>
                          <a:effectLst/>
                        </a:rPr>
                        <a:t>2576 </a:t>
                      </a:r>
                      <a:r>
                        <a:rPr lang="en-IE" sz="1400" b="1" dirty="0">
                          <a:solidFill>
                            <a:schemeClr val="tx1"/>
                          </a:solidFill>
                          <a:effectLst/>
                        </a:rPr>
                        <a:t>MW</a:t>
                      </a:r>
                      <a:endParaRPr lang="en-IE" sz="1200" b="1" dirty="0">
                        <a:solidFill>
                          <a:schemeClr val="tx1"/>
                        </a:solidFill>
                        <a:effectLst/>
                      </a:endParaRPr>
                    </a:p>
                    <a:p>
                      <a:pPr algn="ctr">
                        <a:lnSpc>
                          <a:spcPct val="115000"/>
                        </a:lnSpc>
                        <a:spcAft>
                          <a:spcPts val="1000"/>
                        </a:spcAft>
                      </a:pPr>
                      <a:r>
                        <a:rPr lang="en-IE" sz="1200" dirty="0">
                          <a:solidFill>
                            <a:schemeClr val="tx1"/>
                          </a:solidFill>
                          <a:effectLst/>
                        </a:rPr>
                        <a:t> </a:t>
                      </a:r>
                      <a:endParaRPr lang="en-IE" sz="1200" dirty="0">
                        <a:solidFill>
                          <a:schemeClr val="tx1"/>
                        </a:solidFill>
                        <a:effectLst/>
                        <a:latin typeface="Calibri"/>
                        <a:ea typeface="Calibri"/>
                        <a:cs typeface="Times New Roman"/>
                      </a:endParaRPr>
                    </a:p>
                  </a:txBody>
                  <a:tcPr marL="68580" marR="68580" marT="0" marB="0">
                    <a:noFill/>
                  </a:tcPr>
                </a:tc>
              </a:tr>
            </a:tbl>
          </a:graphicData>
        </a:graphic>
      </p:graphicFrame>
      <p:pic>
        <p:nvPicPr>
          <p:cNvPr id="6" name="Picture 3" descr="\\sarfs01\DCENR Website\DCENR Logos\DCENR Secondary Logo\dcenr_secondary_blue.pn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7504" y="6166460"/>
            <a:ext cx="2016224" cy="69154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05944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79512" y="260648"/>
            <a:ext cx="8784976" cy="5786199"/>
          </a:xfrm>
          <a:prstGeom prst="rect">
            <a:avLst/>
          </a:prstGeom>
          <a:ln>
            <a:solidFill>
              <a:srgbClr val="009EDB"/>
            </a:solidFill>
          </a:ln>
        </p:spPr>
        <p:style>
          <a:lnRef idx="2">
            <a:schemeClr val="accent3"/>
          </a:lnRef>
          <a:fillRef idx="1">
            <a:schemeClr val="lt1"/>
          </a:fillRef>
          <a:effectRef idx="0">
            <a:schemeClr val="accent3"/>
          </a:effectRef>
          <a:fontRef idx="minor">
            <a:schemeClr val="dk1"/>
          </a:fontRef>
        </p:style>
        <p:txBody>
          <a:bodyPr wrap="square">
            <a:spAutoFit/>
          </a:bodyPr>
          <a:lstStyle/>
          <a:p>
            <a:pPr lvl="0" algn="ctr"/>
            <a:r>
              <a:rPr lang="en-IE" sz="2800" b="1" dirty="0" smtClean="0"/>
              <a:t>2020 – Challenges</a:t>
            </a:r>
            <a:endParaRPr lang="en-IE" sz="2800" b="1" dirty="0"/>
          </a:p>
          <a:p>
            <a:pPr marL="285750" lvl="0" indent="-285750">
              <a:buFont typeface="Arial" panose="020B0604020202020204" pitchFamily="34" charset="0"/>
              <a:buChar char="•"/>
            </a:pPr>
            <a:endParaRPr lang="en-IE" sz="2200" dirty="0" smtClean="0"/>
          </a:p>
          <a:p>
            <a:pPr marL="285750" indent="-285750">
              <a:buFont typeface="Arial" panose="020B0604020202020204" pitchFamily="34" charset="0"/>
              <a:buChar char="•"/>
            </a:pPr>
            <a:r>
              <a:rPr lang="en-IE" sz="2000" b="1" dirty="0">
                <a:solidFill>
                  <a:schemeClr val="tx1"/>
                </a:solidFill>
              </a:rPr>
              <a:t>Delivery of renewable generation and grid development</a:t>
            </a:r>
          </a:p>
          <a:p>
            <a:pPr marL="742950" lvl="1" indent="-285750">
              <a:buFont typeface="Arial" panose="020B0604020202020204" pitchFamily="34" charset="0"/>
              <a:buChar char="•"/>
            </a:pPr>
            <a:r>
              <a:rPr lang="en-IE" sz="2000" dirty="0">
                <a:solidFill>
                  <a:schemeClr val="tx1"/>
                </a:solidFill>
              </a:rPr>
              <a:t>Maintaining generation build rate –  a challenging financial environment for developers</a:t>
            </a:r>
          </a:p>
          <a:p>
            <a:pPr marL="742950" lvl="1" indent="-285750">
              <a:buFont typeface="Arial" panose="020B0604020202020204" pitchFamily="34" charset="0"/>
              <a:buChar char="•"/>
            </a:pPr>
            <a:r>
              <a:rPr lang="en-IE" sz="2000" dirty="0">
                <a:solidFill>
                  <a:schemeClr val="tx1"/>
                </a:solidFill>
              </a:rPr>
              <a:t>Maintaining grid build rate – a 21</a:t>
            </a:r>
            <a:r>
              <a:rPr lang="en-IE" sz="2000" baseline="30000" dirty="0">
                <a:solidFill>
                  <a:schemeClr val="tx1"/>
                </a:solidFill>
              </a:rPr>
              <a:t>st</a:t>
            </a:r>
            <a:r>
              <a:rPr lang="en-IE" sz="2000" dirty="0">
                <a:solidFill>
                  <a:schemeClr val="tx1"/>
                </a:solidFill>
              </a:rPr>
              <a:t> century grid is central to our renewable ambitions</a:t>
            </a:r>
          </a:p>
          <a:p>
            <a:pPr marL="742950" lvl="1" indent="-285750">
              <a:buFont typeface="Arial" panose="020B0604020202020204" pitchFamily="34" charset="0"/>
              <a:buChar char="•"/>
            </a:pPr>
            <a:r>
              <a:rPr lang="en-IE" sz="2000" dirty="0">
                <a:solidFill>
                  <a:schemeClr val="tx1"/>
                </a:solidFill>
              </a:rPr>
              <a:t>System operation – challenges to </a:t>
            </a:r>
            <a:r>
              <a:rPr lang="en-IE" sz="2000" dirty="0" smtClean="0">
                <a:solidFill>
                  <a:schemeClr val="tx1"/>
                </a:solidFill>
              </a:rPr>
              <a:t>operating the system with a different generation portfolio including renewables</a:t>
            </a:r>
          </a:p>
          <a:p>
            <a:pPr marL="742950" lvl="1" indent="-285750">
              <a:buFont typeface="Arial" panose="020B0604020202020204" pitchFamily="34" charset="0"/>
              <a:buChar char="•"/>
            </a:pPr>
            <a:endParaRPr lang="en-IE" sz="2000" dirty="0">
              <a:solidFill>
                <a:schemeClr val="tx1"/>
              </a:solidFill>
            </a:endParaRPr>
          </a:p>
          <a:p>
            <a:pPr marL="285750" indent="-285750">
              <a:buFont typeface="Arial" panose="020B0604020202020204" pitchFamily="34" charset="0"/>
              <a:buChar char="•"/>
            </a:pPr>
            <a:endParaRPr lang="en-IE" sz="2000" dirty="0">
              <a:solidFill>
                <a:schemeClr val="tx1"/>
              </a:solidFill>
            </a:endParaRPr>
          </a:p>
          <a:p>
            <a:pPr marL="285750" indent="-285750">
              <a:buFont typeface="Arial" panose="020B0604020202020204" pitchFamily="34" charset="0"/>
              <a:buChar char="•"/>
            </a:pPr>
            <a:r>
              <a:rPr lang="en-IE" sz="2000" b="1" dirty="0">
                <a:solidFill>
                  <a:schemeClr val="tx1"/>
                </a:solidFill>
              </a:rPr>
              <a:t>Social Acceptance of infrastructure development</a:t>
            </a:r>
          </a:p>
          <a:p>
            <a:pPr marL="742950" lvl="1" indent="-285750">
              <a:buFont typeface="Arial" panose="020B0604020202020204" pitchFamily="34" charset="0"/>
              <a:buChar char="•"/>
            </a:pPr>
            <a:r>
              <a:rPr lang="en-IE" sz="2000" dirty="0">
                <a:solidFill>
                  <a:schemeClr val="tx1"/>
                </a:solidFill>
              </a:rPr>
              <a:t>Acceptance of energy infrastructure projects has dis-improved in recent years</a:t>
            </a:r>
          </a:p>
          <a:p>
            <a:pPr marL="742950" lvl="1" indent="-285750">
              <a:buFont typeface="Arial" panose="020B0604020202020204" pitchFamily="34" charset="0"/>
              <a:buChar char="•"/>
            </a:pPr>
            <a:r>
              <a:rPr lang="en-IE" sz="2000" dirty="0">
                <a:solidFill>
                  <a:schemeClr val="tx1"/>
                </a:solidFill>
              </a:rPr>
              <a:t>Need for a mature national discussion on energy, as pointed to by the NESC</a:t>
            </a:r>
          </a:p>
          <a:p>
            <a:pPr marL="742950" lvl="1" indent="-285750">
              <a:buFont typeface="Arial" panose="020B0604020202020204" pitchFamily="34" charset="0"/>
              <a:buChar char="•"/>
            </a:pPr>
            <a:r>
              <a:rPr lang="en-IE" sz="2000" dirty="0" smtClean="0">
                <a:solidFill>
                  <a:schemeClr val="tx1"/>
                </a:solidFill>
              </a:rPr>
              <a:t>International context - Denmark </a:t>
            </a:r>
            <a:r>
              <a:rPr lang="en-IE" sz="2000" dirty="0">
                <a:solidFill>
                  <a:schemeClr val="tx1"/>
                </a:solidFill>
              </a:rPr>
              <a:t>appears to have achieved near consensus on energy generation and </a:t>
            </a:r>
            <a:r>
              <a:rPr lang="en-IE" sz="2000" dirty="0" smtClean="0">
                <a:solidFill>
                  <a:schemeClr val="tx1"/>
                </a:solidFill>
              </a:rPr>
              <a:t>distribution</a:t>
            </a:r>
            <a:endParaRPr lang="en-IE" sz="2000" b="1" i="1" dirty="0" smtClean="0">
              <a:solidFill>
                <a:schemeClr val="tx1"/>
              </a:solidFill>
            </a:endParaRPr>
          </a:p>
          <a:p>
            <a:pPr marL="342900" indent="-342900">
              <a:buFont typeface="Arial" panose="020B0604020202020204" pitchFamily="34" charset="0"/>
              <a:buChar char="•"/>
            </a:pPr>
            <a:endParaRPr lang="en-IE" sz="2000" b="1" i="1" dirty="0">
              <a:solidFill>
                <a:schemeClr val="tx1"/>
              </a:solidFill>
            </a:endParaRPr>
          </a:p>
        </p:txBody>
      </p:sp>
      <p:pic>
        <p:nvPicPr>
          <p:cNvPr id="4" name="Picture 3" descr="\\sarfs01\DCENR Website\DCENR Logos\DCENR Secondary Logo\dcenr_secondary_blue.pn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7504" y="6166460"/>
            <a:ext cx="2016224" cy="69154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426329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79512" y="260647"/>
            <a:ext cx="8784976" cy="5786199"/>
          </a:xfrm>
          <a:prstGeom prst="rect">
            <a:avLst/>
          </a:prstGeom>
          <a:ln>
            <a:solidFill>
              <a:srgbClr val="009EDB"/>
            </a:solidFill>
          </a:ln>
        </p:spPr>
        <p:style>
          <a:lnRef idx="2">
            <a:schemeClr val="accent3"/>
          </a:lnRef>
          <a:fillRef idx="1">
            <a:schemeClr val="lt1"/>
          </a:fillRef>
          <a:effectRef idx="0">
            <a:schemeClr val="accent3"/>
          </a:effectRef>
          <a:fontRef idx="minor">
            <a:schemeClr val="dk1"/>
          </a:fontRef>
        </p:style>
        <p:txBody>
          <a:bodyPr wrap="square">
            <a:spAutoFit/>
          </a:bodyPr>
          <a:lstStyle/>
          <a:p>
            <a:pPr lvl="0" algn="ctr"/>
            <a:r>
              <a:rPr lang="en-IE" sz="2800" b="1" dirty="0" smtClean="0"/>
              <a:t>Social Acceptance</a:t>
            </a:r>
            <a:endParaRPr lang="en-IE" sz="2800" b="1" dirty="0"/>
          </a:p>
          <a:p>
            <a:pPr marL="285750" lvl="0" indent="-285750">
              <a:buFont typeface="Arial" panose="020B0604020202020204" pitchFamily="34" charset="0"/>
              <a:buChar char="•"/>
            </a:pPr>
            <a:endParaRPr lang="en-IE" sz="2200" dirty="0" smtClean="0"/>
          </a:p>
          <a:p>
            <a:pPr marL="342900" indent="-342900">
              <a:buFont typeface="Arial" panose="020B0604020202020204" pitchFamily="34" charset="0"/>
              <a:buChar char="•"/>
            </a:pPr>
            <a:endParaRPr lang="en-IE" sz="2000" dirty="0" smtClean="0"/>
          </a:p>
          <a:p>
            <a:pPr marL="342900" indent="-342900">
              <a:buFont typeface="Arial" panose="020B0604020202020204" pitchFamily="34" charset="0"/>
              <a:buChar char="•"/>
            </a:pPr>
            <a:r>
              <a:rPr lang="en-IE" sz="2000" dirty="0" smtClean="0"/>
              <a:t>The </a:t>
            </a:r>
            <a:r>
              <a:rPr lang="en-IE" sz="2000" dirty="0"/>
              <a:t>2012 </a:t>
            </a:r>
            <a:r>
              <a:rPr lang="en-IE" sz="2000" i="1" dirty="0"/>
              <a:t>Government</a:t>
            </a:r>
            <a:r>
              <a:rPr lang="en-IE" sz="2000" dirty="0"/>
              <a:t> </a:t>
            </a:r>
            <a:r>
              <a:rPr lang="en-IE" sz="2000" i="1" dirty="0"/>
              <a:t>Policy Statement on the Strategic Importance of Transmission and Other Energy </a:t>
            </a:r>
            <a:r>
              <a:rPr lang="en-IE" sz="2000" i="1" dirty="0" smtClean="0"/>
              <a:t>Infrastructure</a:t>
            </a:r>
          </a:p>
          <a:p>
            <a:pPr marL="800100" lvl="1" indent="-342900">
              <a:buFont typeface="Arial" panose="020B0604020202020204" pitchFamily="34" charset="0"/>
              <a:buChar char="•"/>
            </a:pPr>
            <a:r>
              <a:rPr lang="en-IE" sz="2000" dirty="0" smtClean="0"/>
              <a:t> </a:t>
            </a:r>
            <a:r>
              <a:rPr lang="en-IE" sz="2000" dirty="0"/>
              <a:t>recognises that public and community acceptance are key to the timely development of strategic infrastructure.  It emphasises early consultation and engagement with local communities, and building community gain considerations into energy infrastructure planning and budgeting.  </a:t>
            </a:r>
            <a:endParaRPr lang="en-IE" sz="2000" dirty="0" smtClean="0"/>
          </a:p>
          <a:p>
            <a:pPr marL="800100" lvl="1" indent="-342900">
              <a:buFont typeface="Arial" panose="020B0604020202020204" pitchFamily="34" charset="0"/>
              <a:buChar char="•"/>
            </a:pPr>
            <a:endParaRPr lang="en-IE" sz="2000" dirty="0"/>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The </a:t>
            </a:r>
            <a:r>
              <a:rPr lang="en-IE" sz="2000" i="1" dirty="0"/>
              <a:t>Green Paper on Energy Policy in Ireland</a:t>
            </a:r>
            <a:r>
              <a:rPr lang="en-IE" sz="2000" dirty="0"/>
              <a:t>, </a:t>
            </a:r>
            <a:r>
              <a:rPr lang="en-IE" sz="2000" dirty="0" smtClean="0"/>
              <a:t>recognised </a:t>
            </a:r>
            <a:r>
              <a:rPr lang="en-IE" sz="2000" dirty="0"/>
              <a:t>building societal acceptance as one of several challenges in further deploying renewable energy. </a:t>
            </a:r>
            <a:endParaRPr lang="en-IE" sz="2000" dirty="0" smtClean="0"/>
          </a:p>
          <a:p>
            <a:endParaRPr lang="en-IE" sz="2000" dirty="0" smtClean="0"/>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The Renewable Electricity Policy and Development Framework will set out policy in relation to community engagement</a:t>
            </a:r>
            <a:r>
              <a:rPr lang="en-IE" sz="2000" dirty="0" smtClean="0"/>
              <a:t>.</a:t>
            </a:r>
          </a:p>
          <a:p>
            <a:pPr marL="342900" indent="-342900">
              <a:buFont typeface="Arial" panose="020B0604020202020204" pitchFamily="34" charset="0"/>
              <a:buChar char="•"/>
            </a:pPr>
            <a:endParaRPr lang="en-IE" sz="2000" b="1" dirty="0" smtClean="0"/>
          </a:p>
        </p:txBody>
      </p:sp>
      <p:pic>
        <p:nvPicPr>
          <p:cNvPr id="4" name="Picture 3" descr="\\sarfs01\DCENR Website\DCENR Logos\DCENR Secondary Logo\dcenr_secondary_blue.pn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7504" y="6166460"/>
            <a:ext cx="2016224" cy="69154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2992698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79512" y="260648"/>
            <a:ext cx="8784976" cy="5663089"/>
          </a:xfrm>
          <a:prstGeom prst="rect">
            <a:avLst/>
          </a:prstGeom>
          <a:ln>
            <a:solidFill>
              <a:srgbClr val="009EDB"/>
            </a:solidFill>
          </a:ln>
        </p:spPr>
        <p:style>
          <a:lnRef idx="2">
            <a:schemeClr val="accent3"/>
          </a:lnRef>
          <a:fillRef idx="1">
            <a:schemeClr val="lt1"/>
          </a:fillRef>
          <a:effectRef idx="0">
            <a:schemeClr val="accent3"/>
          </a:effectRef>
          <a:fontRef idx="minor">
            <a:schemeClr val="dk1"/>
          </a:fontRef>
        </p:style>
        <p:txBody>
          <a:bodyPr wrap="square">
            <a:spAutoFit/>
          </a:bodyPr>
          <a:lstStyle/>
          <a:p>
            <a:pPr lvl="0" algn="ctr"/>
            <a:r>
              <a:rPr lang="en-IE" sz="2800" b="1" dirty="0" smtClean="0"/>
              <a:t>Framework 2030</a:t>
            </a:r>
            <a:endParaRPr lang="en-IE" sz="2800" b="1" dirty="0"/>
          </a:p>
          <a:p>
            <a:pPr marL="285750" lvl="0" indent="-285750">
              <a:buFont typeface="Arial" panose="020B0604020202020204" pitchFamily="34" charset="0"/>
              <a:buChar char="•"/>
            </a:pPr>
            <a:endParaRPr lang="en-IE" sz="2200" dirty="0" smtClean="0"/>
          </a:p>
          <a:p>
            <a:pPr marL="342900" lvl="0" indent="-342900">
              <a:buFont typeface="Arial" panose="020B0604020202020204" pitchFamily="34" charset="0"/>
              <a:buChar char="•"/>
            </a:pPr>
            <a:r>
              <a:rPr lang="en-IE" sz="2400" dirty="0" smtClean="0"/>
              <a:t>EU </a:t>
            </a:r>
            <a:r>
              <a:rPr lang="en-IE" sz="2400" dirty="0"/>
              <a:t>leaders reached agreement on a new Climate and Energy Policy Framework for 2030 at the October European Council meeting in </a:t>
            </a:r>
            <a:r>
              <a:rPr lang="en-IE" sz="2400" dirty="0" smtClean="0"/>
              <a:t>Brussels</a:t>
            </a:r>
            <a:r>
              <a:rPr lang="en-IE" sz="2400" dirty="0"/>
              <a:t>  </a:t>
            </a:r>
            <a:endParaRPr lang="en-IE" sz="2400" dirty="0" smtClean="0"/>
          </a:p>
          <a:p>
            <a:pPr marL="342900" lvl="0" indent="-342900">
              <a:buFont typeface="Arial" panose="020B0604020202020204" pitchFamily="34" charset="0"/>
              <a:buChar char="•"/>
            </a:pPr>
            <a:endParaRPr lang="en-IE" sz="2400" dirty="0"/>
          </a:p>
          <a:p>
            <a:pPr marL="342900" lvl="0" indent="-342900">
              <a:buFont typeface="Arial" panose="020B0604020202020204" pitchFamily="34" charset="0"/>
              <a:buChar char="•"/>
            </a:pPr>
            <a:r>
              <a:rPr lang="en-IE" sz="2400" dirty="0" smtClean="0"/>
              <a:t>The </a:t>
            </a:r>
            <a:r>
              <a:rPr lang="en-IE" sz="2400" dirty="0"/>
              <a:t>agreement commits the EU </a:t>
            </a:r>
            <a:r>
              <a:rPr lang="en-IE" sz="2400" dirty="0" smtClean="0"/>
              <a:t>to:</a:t>
            </a:r>
          </a:p>
          <a:p>
            <a:pPr marL="800100" lvl="1" indent="-342900">
              <a:buFont typeface="Arial" panose="020B0604020202020204" pitchFamily="34" charset="0"/>
              <a:buChar char="•"/>
            </a:pPr>
            <a:r>
              <a:rPr lang="en-IE" sz="2400" dirty="0" smtClean="0"/>
              <a:t>reducing </a:t>
            </a:r>
            <a:r>
              <a:rPr lang="en-IE" sz="2400" dirty="0"/>
              <a:t>greenhouse gas emissions by 40% by the year 2030, compared with 1990 </a:t>
            </a:r>
            <a:r>
              <a:rPr lang="en-IE" sz="2400" dirty="0" smtClean="0"/>
              <a:t>levels</a:t>
            </a:r>
          </a:p>
          <a:p>
            <a:pPr marL="800100" lvl="1" indent="-342900">
              <a:buFont typeface="Arial" panose="020B0604020202020204" pitchFamily="34" charset="0"/>
              <a:buChar char="•"/>
            </a:pPr>
            <a:r>
              <a:rPr lang="en-IE" sz="2400" dirty="0" smtClean="0"/>
              <a:t>a </a:t>
            </a:r>
            <a:r>
              <a:rPr lang="en-IE" sz="2400" dirty="0"/>
              <a:t>target of at least 27% for renewable </a:t>
            </a:r>
            <a:r>
              <a:rPr lang="en-IE" sz="2400" dirty="0" smtClean="0"/>
              <a:t>energy and energy </a:t>
            </a:r>
            <a:r>
              <a:rPr lang="en-IE" sz="2400" dirty="0"/>
              <a:t>savings by </a:t>
            </a:r>
            <a:r>
              <a:rPr lang="en-IE" sz="2400" dirty="0" smtClean="0"/>
              <a:t>2030</a:t>
            </a:r>
          </a:p>
          <a:p>
            <a:pPr marL="800100" lvl="1" indent="-342900">
              <a:buFont typeface="Arial" panose="020B0604020202020204" pitchFamily="34" charset="0"/>
              <a:buChar char="•"/>
            </a:pPr>
            <a:endParaRPr lang="en-IE" sz="2400" dirty="0" smtClean="0"/>
          </a:p>
          <a:p>
            <a:pPr marL="342900" indent="-342900">
              <a:buFont typeface="Arial" panose="020B0604020202020204" pitchFamily="34" charset="0"/>
              <a:buChar char="•"/>
            </a:pPr>
            <a:r>
              <a:rPr lang="en-IE" sz="2400" dirty="0"/>
              <a:t>Ireland supports the EU level ambition </a:t>
            </a:r>
            <a:r>
              <a:rPr lang="en-IE" sz="2400" dirty="0" smtClean="0"/>
              <a:t>and </a:t>
            </a:r>
            <a:r>
              <a:rPr lang="en-IE" sz="2400" dirty="0"/>
              <a:t>is fully engaged in deciding on an ambitious contribution from Ireland that is technically feasible, cost-effective, achievable and </a:t>
            </a:r>
            <a:r>
              <a:rPr lang="en-IE" sz="2400" dirty="0" smtClean="0"/>
              <a:t>fair</a:t>
            </a:r>
          </a:p>
        </p:txBody>
      </p:sp>
      <p:pic>
        <p:nvPicPr>
          <p:cNvPr id="4" name="Picture 3" descr="\\sarfs01\DCENR Website\DCENR Logos\DCENR Secondary Logo\dcenr_secondary_blue.pn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7504" y="6166460"/>
            <a:ext cx="2016224" cy="69154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1414546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79512" y="260648"/>
            <a:ext cx="8784976" cy="5663089"/>
          </a:xfrm>
          <a:prstGeom prst="rect">
            <a:avLst/>
          </a:prstGeom>
          <a:ln>
            <a:solidFill>
              <a:srgbClr val="009EDB"/>
            </a:solidFill>
          </a:ln>
        </p:spPr>
        <p:style>
          <a:lnRef idx="2">
            <a:schemeClr val="accent3"/>
          </a:lnRef>
          <a:fillRef idx="1">
            <a:schemeClr val="lt1"/>
          </a:fillRef>
          <a:effectRef idx="0">
            <a:schemeClr val="accent3"/>
          </a:effectRef>
          <a:fontRef idx="minor">
            <a:schemeClr val="dk1"/>
          </a:fontRef>
        </p:style>
        <p:txBody>
          <a:bodyPr wrap="square">
            <a:spAutoFit/>
          </a:bodyPr>
          <a:lstStyle/>
          <a:p>
            <a:pPr lvl="0" algn="ctr"/>
            <a:r>
              <a:rPr lang="en-IE" sz="2800" b="1" dirty="0" smtClean="0"/>
              <a:t>New support scheme for electricity</a:t>
            </a:r>
            <a:endParaRPr lang="en-IE" sz="2800" b="1" dirty="0"/>
          </a:p>
          <a:p>
            <a:pPr marL="285750" lvl="0" indent="-285750">
              <a:buFont typeface="Arial" panose="020B0604020202020204" pitchFamily="34" charset="0"/>
              <a:buChar char="•"/>
            </a:pPr>
            <a:endParaRPr lang="en-IE" sz="2200" dirty="0" smtClean="0"/>
          </a:p>
          <a:p>
            <a:pPr marL="342900" lvl="0" indent="-342900">
              <a:buFont typeface="Arial" panose="020B0604020202020204" pitchFamily="34" charset="0"/>
              <a:buChar char="•"/>
            </a:pPr>
            <a:r>
              <a:rPr lang="en-IE" sz="2400" dirty="0" smtClean="0"/>
              <a:t>Applications to existing REFIT 2 scheme close at the end 2015</a:t>
            </a:r>
          </a:p>
          <a:p>
            <a:pPr marL="800100" lvl="1" indent="-342900">
              <a:buFont typeface="Arial" panose="020B0604020202020204" pitchFamily="34" charset="0"/>
              <a:buChar char="•"/>
            </a:pPr>
            <a:r>
              <a:rPr lang="en-IE" sz="2400" dirty="0" smtClean="0"/>
              <a:t>Requirement to be ‘</a:t>
            </a:r>
            <a:r>
              <a:rPr lang="en-IE" sz="2400" i="1" dirty="0" smtClean="0"/>
              <a:t>connected</a:t>
            </a:r>
            <a:r>
              <a:rPr lang="en-IE" sz="2400" dirty="0" smtClean="0"/>
              <a:t>’ by the end of 2017</a:t>
            </a:r>
          </a:p>
          <a:p>
            <a:pPr marL="342900" lvl="0" indent="-342900">
              <a:buFont typeface="Arial" panose="020B0604020202020204" pitchFamily="34" charset="0"/>
              <a:buChar char="•"/>
            </a:pPr>
            <a:endParaRPr lang="en-IE" sz="2400" dirty="0"/>
          </a:p>
          <a:p>
            <a:pPr marL="342900" lvl="0" indent="-342900">
              <a:buFont typeface="Arial" panose="020B0604020202020204" pitchFamily="34" charset="0"/>
              <a:buChar char="•"/>
            </a:pPr>
            <a:r>
              <a:rPr lang="en-IE" sz="2400" dirty="0" smtClean="0"/>
              <a:t>Policy </a:t>
            </a:r>
            <a:r>
              <a:rPr lang="en-IE" sz="2400" dirty="0"/>
              <a:t>context and requirements of the target market continue to emerge. </a:t>
            </a:r>
            <a:r>
              <a:rPr lang="en-IE" sz="2400" dirty="0" smtClean="0"/>
              <a:t> Regulatory </a:t>
            </a:r>
            <a:r>
              <a:rPr lang="en-IE" sz="2400" dirty="0"/>
              <a:t>certainty is needed to provide the platform for promoters to continue to access funding and progress </a:t>
            </a:r>
            <a:r>
              <a:rPr lang="en-IE" sz="2400" dirty="0" smtClean="0"/>
              <a:t>projects</a:t>
            </a:r>
          </a:p>
          <a:p>
            <a:pPr marL="342900" lvl="0" indent="-342900">
              <a:buFont typeface="Arial" panose="020B0604020202020204" pitchFamily="34" charset="0"/>
              <a:buChar char="•"/>
            </a:pPr>
            <a:endParaRPr lang="en-IE" sz="2400" dirty="0"/>
          </a:p>
          <a:p>
            <a:pPr marL="342900" lvl="0" indent="-342900">
              <a:buFont typeface="Arial" panose="020B0604020202020204" pitchFamily="34" charset="0"/>
              <a:buChar char="•"/>
            </a:pPr>
            <a:r>
              <a:rPr lang="en-IE" sz="2400" dirty="0" smtClean="0"/>
              <a:t>New electricity support scheme to be available from 2016 onwards</a:t>
            </a:r>
          </a:p>
          <a:p>
            <a:pPr marL="342900" lvl="0" indent="-342900">
              <a:buFont typeface="Arial" panose="020B0604020202020204" pitchFamily="34" charset="0"/>
              <a:buChar char="•"/>
            </a:pPr>
            <a:endParaRPr lang="en-IE" sz="2400" dirty="0"/>
          </a:p>
          <a:p>
            <a:pPr marL="342900" lvl="0" indent="-342900">
              <a:buFont typeface="Arial" panose="020B0604020202020204" pitchFamily="34" charset="0"/>
              <a:buChar char="•"/>
            </a:pPr>
            <a:r>
              <a:rPr lang="en-IE" sz="2400" dirty="0" smtClean="0"/>
              <a:t>Subject to EU EEAG State Aid Guidelines published in 2014</a:t>
            </a:r>
          </a:p>
          <a:p>
            <a:pPr marL="342900" lvl="0" indent="-342900">
              <a:buFont typeface="Arial" panose="020B0604020202020204" pitchFamily="34" charset="0"/>
              <a:buChar char="•"/>
            </a:pPr>
            <a:endParaRPr lang="en-IE" sz="2400" dirty="0"/>
          </a:p>
          <a:p>
            <a:pPr marL="342900" lvl="0" indent="-342900">
              <a:buFont typeface="Arial" panose="020B0604020202020204" pitchFamily="34" charset="0"/>
              <a:buChar char="•"/>
            </a:pPr>
            <a:r>
              <a:rPr lang="en-IE" sz="2400" dirty="0" smtClean="0"/>
              <a:t>Initial public consultation in the coming weeks </a:t>
            </a:r>
          </a:p>
          <a:p>
            <a:pPr marL="342900" lvl="0" indent="-342900">
              <a:buFont typeface="Arial" panose="020B0604020202020204" pitchFamily="34" charset="0"/>
              <a:buChar char="•"/>
            </a:pPr>
            <a:endParaRPr lang="en-IE" sz="2400" dirty="0"/>
          </a:p>
        </p:txBody>
      </p:sp>
      <p:pic>
        <p:nvPicPr>
          <p:cNvPr id="4" name="Picture 3" descr="\\sarfs01\DCENR Website\DCENR Logos\DCENR Secondary Logo\dcenr_secondary_blue.pn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7504" y="6166460"/>
            <a:ext cx="2016224" cy="69154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415968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79512" y="260648"/>
            <a:ext cx="8784976" cy="5724644"/>
          </a:xfrm>
          <a:prstGeom prst="rect">
            <a:avLst/>
          </a:prstGeom>
          <a:ln>
            <a:solidFill>
              <a:srgbClr val="009EDB"/>
            </a:solidFill>
          </a:ln>
        </p:spPr>
        <p:style>
          <a:lnRef idx="2">
            <a:schemeClr val="accent3"/>
          </a:lnRef>
          <a:fillRef idx="1">
            <a:schemeClr val="lt1"/>
          </a:fillRef>
          <a:effectRef idx="0">
            <a:schemeClr val="accent3"/>
          </a:effectRef>
          <a:fontRef idx="minor">
            <a:schemeClr val="dk1"/>
          </a:fontRef>
        </p:style>
        <p:txBody>
          <a:bodyPr wrap="square">
            <a:spAutoFit/>
          </a:bodyPr>
          <a:lstStyle/>
          <a:p>
            <a:pPr lvl="0" algn="ctr"/>
            <a:r>
              <a:rPr lang="en-IE" sz="2800" b="1" dirty="0" smtClean="0"/>
              <a:t>Forthcoming Energy Policy Paper</a:t>
            </a:r>
            <a:endParaRPr lang="en-IE" sz="2800" b="1" dirty="0"/>
          </a:p>
          <a:p>
            <a:pPr marL="285750" lvl="0" indent="-285750">
              <a:buFont typeface="Arial" panose="020B0604020202020204" pitchFamily="34" charset="0"/>
              <a:buChar char="•"/>
            </a:pPr>
            <a:endParaRPr lang="en-IE" sz="2200" dirty="0" smtClean="0"/>
          </a:p>
          <a:p>
            <a:pPr marL="285750" lvl="0" indent="-285750">
              <a:buFont typeface="Arial" panose="020B0604020202020204" pitchFamily="34" charset="0"/>
              <a:buChar char="•"/>
            </a:pPr>
            <a:r>
              <a:rPr lang="en-IE" sz="2200" b="1" dirty="0" smtClean="0"/>
              <a:t>Green Paper on Energy published in May 2014 with six </a:t>
            </a:r>
            <a:r>
              <a:rPr lang="en-IE" sz="2200" b="1" dirty="0"/>
              <a:t>priority areas</a:t>
            </a:r>
          </a:p>
          <a:p>
            <a:pPr marL="742950" lvl="1" indent="-285750">
              <a:buFont typeface="Arial" panose="020B0604020202020204" pitchFamily="34" charset="0"/>
              <a:buChar char="•"/>
            </a:pPr>
            <a:r>
              <a:rPr lang="en-IE" sz="2000" dirty="0"/>
              <a:t>Priority 1: Empowering Energy Citizens </a:t>
            </a:r>
          </a:p>
          <a:p>
            <a:pPr marL="742950" lvl="1" indent="-285750">
              <a:buFont typeface="Arial" panose="020B0604020202020204" pitchFamily="34" charset="0"/>
              <a:buChar char="•"/>
            </a:pPr>
            <a:r>
              <a:rPr lang="en-IE" sz="2000" dirty="0"/>
              <a:t>Priority 2: Markets and Regulation </a:t>
            </a:r>
          </a:p>
          <a:p>
            <a:pPr marL="742950" lvl="1" indent="-285750">
              <a:buFont typeface="Arial" panose="020B0604020202020204" pitchFamily="34" charset="0"/>
              <a:buChar char="•"/>
            </a:pPr>
            <a:r>
              <a:rPr lang="en-IE" sz="2000" dirty="0"/>
              <a:t>Priority 3: Planning and Implementing Essential Energy Infrastructure </a:t>
            </a:r>
          </a:p>
          <a:p>
            <a:pPr marL="742950" lvl="1" indent="-285750">
              <a:buFont typeface="Arial" panose="020B0604020202020204" pitchFamily="34" charset="0"/>
              <a:buChar char="•"/>
            </a:pPr>
            <a:r>
              <a:rPr lang="en-IE" sz="2000" dirty="0"/>
              <a:t>Priority 4: Ensuring a Balanced and Secure Energy Mix </a:t>
            </a:r>
          </a:p>
          <a:p>
            <a:pPr marL="742950" lvl="1" indent="-285750">
              <a:buFont typeface="Arial" panose="020B0604020202020204" pitchFamily="34" charset="0"/>
              <a:buChar char="•"/>
            </a:pPr>
            <a:r>
              <a:rPr lang="en-IE" sz="2000" dirty="0"/>
              <a:t>Priority 5: Putting the Energy System on a Sustainable Pathway </a:t>
            </a:r>
          </a:p>
          <a:p>
            <a:pPr marL="742950" lvl="1" indent="-285750">
              <a:buFont typeface="Arial" panose="020B0604020202020204" pitchFamily="34" charset="0"/>
              <a:buChar char="•"/>
            </a:pPr>
            <a:r>
              <a:rPr lang="en-IE" sz="2000" dirty="0"/>
              <a:t>Priority 6: Driving Economic </a:t>
            </a:r>
            <a:r>
              <a:rPr lang="en-IE" sz="2000" dirty="0" smtClean="0"/>
              <a:t>Opportunity</a:t>
            </a:r>
          </a:p>
          <a:p>
            <a:pPr lvl="1"/>
            <a:endParaRPr lang="en-IE" sz="2000" dirty="0" smtClean="0"/>
          </a:p>
          <a:p>
            <a:pPr marL="285750" lvl="0" indent="-285750">
              <a:buFont typeface="Arial" panose="020B0604020202020204" pitchFamily="34" charset="0"/>
              <a:buChar char="•"/>
            </a:pPr>
            <a:r>
              <a:rPr lang="en-IE" sz="2200" b="1" dirty="0"/>
              <a:t>Consultation / Engagement Process</a:t>
            </a:r>
          </a:p>
          <a:p>
            <a:pPr marL="742950" lvl="1" indent="-285750">
              <a:buFont typeface="Arial" panose="020B0604020202020204" pitchFamily="34" charset="0"/>
              <a:buChar char="•"/>
            </a:pPr>
            <a:r>
              <a:rPr lang="en-IE" sz="2200" dirty="0"/>
              <a:t>Public consultation – over 1,200 responses received</a:t>
            </a:r>
          </a:p>
          <a:p>
            <a:pPr marL="742950" lvl="1" indent="-285750">
              <a:buFont typeface="Arial" panose="020B0604020202020204" pitchFamily="34" charset="0"/>
              <a:buChar char="•"/>
            </a:pPr>
            <a:r>
              <a:rPr lang="en-IE" sz="2200" dirty="0"/>
              <a:t>Public Seminars – 12 held in total</a:t>
            </a:r>
          </a:p>
          <a:p>
            <a:pPr marL="1200150" lvl="2" indent="-285750">
              <a:buFont typeface="Arial" panose="020B0604020202020204" pitchFamily="34" charset="0"/>
              <a:buChar char="•"/>
            </a:pPr>
            <a:r>
              <a:rPr lang="en-IE" sz="2200" dirty="0"/>
              <a:t>8 held in Dublin </a:t>
            </a:r>
          </a:p>
          <a:p>
            <a:pPr marL="1200150" lvl="2" indent="-285750">
              <a:buFont typeface="Arial" panose="020B0604020202020204" pitchFamily="34" charset="0"/>
              <a:buChar char="•"/>
            </a:pPr>
            <a:r>
              <a:rPr lang="en-IE" sz="2200" dirty="0"/>
              <a:t>4 regional seminars </a:t>
            </a:r>
            <a:r>
              <a:rPr lang="en-IE" sz="2200" dirty="0" smtClean="0"/>
              <a:t>- Westmeath</a:t>
            </a:r>
            <a:r>
              <a:rPr lang="en-IE" sz="2200" dirty="0"/>
              <a:t>, Sligo, Cork, Wexford </a:t>
            </a:r>
            <a:endParaRPr lang="en-IE" sz="2200" dirty="0" smtClean="0"/>
          </a:p>
          <a:p>
            <a:pPr lvl="3"/>
            <a:endParaRPr lang="en-IE" sz="2200" dirty="0" smtClean="0"/>
          </a:p>
          <a:p>
            <a:pPr marL="285750" indent="-285750">
              <a:buFont typeface="Arial" panose="020B0604020202020204" pitchFamily="34" charset="0"/>
              <a:buChar char="•"/>
            </a:pPr>
            <a:r>
              <a:rPr lang="en-IE" sz="2200" b="1" dirty="0"/>
              <a:t>Publication of the energy policy </a:t>
            </a:r>
            <a:r>
              <a:rPr lang="en-IE" sz="2200" b="1" dirty="0" smtClean="0"/>
              <a:t>paper </a:t>
            </a:r>
            <a:r>
              <a:rPr lang="en-IE" sz="2200" b="1" dirty="0"/>
              <a:t>in </a:t>
            </a:r>
            <a:r>
              <a:rPr lang="en-IE" sz="2200" b="1" dirty="0" smtClean="0"/>
              <a:t>September</a:t>
            </a:r>
            <a:endParaRPr lang="en-IE" sz="2000" dirty="0" smtClean="0"/>
          </a:p>
        </p:txBody>
      </p:sp>
      <p:pic>
        <p:nvPicPr>
          <p:cNvPr id="4" name="Picture 3" descr="\\sarfs01\DCENR Website\DCENR Logos\DCENR Secondary Logo\dcenr_secondary_blue.pn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7504" y="6166460"/>
            <a:ext cx="2016224" cy="69154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693665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79512" y="260647"/>
            <a:ext cx="8784976" cy="5478423"/>
          </a:xfrm>
          <a:prstGeom prst="rect">
            <a:avLst/>
          </a:prstGeom>
          <a:ln>
            <a:solidFill>
              <a:srgbClr val="009EDB"/>
            </a:solidFill>
          </a:ln>
        </p:spPr>
        <p:style>
          <a:lnRef idx="2">
            <a:schemeClr val="accent3"/>
          </a:lnRef>
          <a:fillRef idx="1">
            <a:schemeClr val="lt1"/>
          </a:fillRef>
          <a:effectRef idx="0">
            <a:schemeClr val="accent3"/>
          </a:effectRef>
          <a:fontRef idx="minor">
            <a:schemeClr val="dk1"/>
          </a:fontRef>
        </p:style>
        <p:txBody>
          <a:bodyPr wrap="square">
            <a:spAutoFit/>
          </a:bodyPr>
          <a:lstStyle/>
          <a:p>
            <a:pPr lvl="0" algn="ctr"/>
            <a:r>
              <a:rPr lang="en-IE" sz="2800" b="1" dirty="0" smtClean="0"/>
              <a:t>Conclusion</a:t>
            </a:r>
          </a:p>
          <a:p>
            <a:pPr marL="342900" lvl="0" indent="-342900" algn="ctr">
              <a:buFont typeface="Arial" panose="020B0604020202020204" pitchFamily="34" charset="0"/>
              <a:buChar char="•"/>
            </a:pPr>
            <a:endParaRPr lang="en-IE" sz="2200" dirty="0" smtClean="0"/>
          </a:p>
          <a:p>
            <a:pPr marL="342900" indent="-342900">
              <a:buFont typeface="Arial" panose="020B0604020202020204" pitchFamily="34" charset="0"/>
              <a:buChar char="•"/>
            </a:pPr>
            <a:r>
              <a:rPr lang="en-IE" sz="2000" dirty="0" smtClean="0">
                <a:solidFill>
                  <a:schemeClr val="tx1"/>
                </a:solidFill>
              </a:rPr>
              <a:t>Strong progress has been made towards our 2020 targets but significant challenges remain.</a:t>
            </a:r>
          </a:p>
          <a:p>
            <a:pPr marL="342900" indent="-342900">
              <a:buFont typeface="Arial" panose="020B0604020202020204" pitchFamily="34" charset="0"/>
              <a:buChar char="•"/>
            </a:pPr>
            <a:endParaRPr lang="en-IE" sz="2000" dirty="0" smtClean="0">
              <a:solidFill>
                <a:schemeClr val="tx1"/>
              </a:solidFill>
            </a:endParaRPr>
          </a:p>
          <a:p>
            <a:pPr marL="342900" indent="-342900">
              <a:buFont typeface="Arial" panose="020B0604020202020204" pitchFamily="34" charset="0"/>
              <a:buChar char="•"/>
            </a:pPr>
            <a:r>
              <a:rPr lang="en-IE" sz="2000" dirty="0">
                <a:solidFill>
                  <a:schemeClr val="tx1"/>
                </a:solidFill>
              </a:rPr>
              <a:t>To be a world leader in renewable energy technology also requires international best practice in community engagement. We’re good at the first, we need to get better at the second</a:t>
            </a:r>
            <a:r>
              <a:rPr lang="en-IE" sz="2000" dirty="0" smtClean="0">
                <a:solidFill>
                  <a:schemeClr val="tx1"/>
                </a:solidFill>
              </a:rPr>
              <a:t>.</a:t>
            </a:r>
          </a:p>
          <a:p>
            <a:pPr marL="342900" indent="-342900">
              <a:buFont typeface="Arial" panose="020B0604020202020204" pitchFamily="34" charset="0"/>
              <a:buChar char="•"/>
            </a:pPr>
            <a:endParaRPr lang="en-IE" sz="2000" dirty="0">
              <a:solidFill>
                <a:schemeClr val="tx1"/>
              </a:solidFill>
            </a:endParaRPr>
          </a:p>
          <a:p>
            <a:pPr marL="342900" indent="-342900">
              <a:buFont typeface="Arial" panose="020B0604020202020204" pitchFamily="34" charset="0"/>
              <a:buChar char="•"/>
            </a:pPr>
            <a:r>
              <a:rPr lang="en-IE" sz="2000" dirty="0" smtClean="0">
                <a:solidFill>
                  <a:schemeClr val="tx1"/>
                </a:solidFill>
              </a:rPr>
              <a:t>Ireland </a:t>
            </a:r>
            <a:r>
              <a:rPr lang="en-IE" sz="2000" dirty="0">
                <a:solidFill>
                  <a:schemeClr val="tx1"/>
                </a:solidFill>
              </a:rPr>
              <a:t>has world class renewable electricity resources. It is critical that we fully participate in the formation of the next chapter of EU energy </a:t>
            </a:r>
            <a:r>
              <a:rPr lang="en-IE" sz="2000" dirty="0" smtClean="0">
                <a:solidFill>
                  <a:schemeClr val="tx1"/>
                </a:solidFill>
              </a:rPr>
              <a:t>policy.</a:t>
            </a:r>
            <a:endParaRPr lang="en-IE" sz="2000" dirty="0">
              <a:solidFill>
                <a:schemeClr val="tx1"/>
              </a:solidFill>
            </a:endParaRPr>
          </a:p>
          <a:p>
            <a:pPr marL="342900" indent="-342900">
              <a:buFont typeface="Arial" panose="020B0604020202020204" pitchFamily="34" charset="0"/>
              <a:buChar char="•"/>
            </a:pPr>
            <a:endParaRPr lang="en-IE" sz="2000" dirty="0">
              <a:solidFill>
                <a:schemeClr val="tx1"/>
              </a:solidFill>
            </a:endParaRPr>
          </a:p>
          <a:p>
            <a:pPr marL="342900" indent="-342900">
              <a:buFont typeface="Arial" panose="020B0604020202020204" pitchFamily="34" charset="0"/>
              <a:buChar char="•"/>
            </a:pPr>
            <a:r>
              <a:rPr lang="en-IE" sz="2000" dirty="0" smtClean="0">
                <a:solidFill>
                  <a:schemeClr val="tx1"/>
                </a:solidFill>
              </a:rPr>
              <a:t>Development of a new support scheme has begun – to be available from 2016.</a:t>
            </a:r>
          </a:p>
          <a:p>
            <a:pPr marL="342900" indent="-342900">
              <a:buFont typeface="Arial" panose="020B0604020202020204" pitchFamily="34" charset="0"/>
              <a:buChar char="•"/>
            </a:pPr>
            <a:endParaRPr lang="en-IE" sz="2000" dirty="0">
              <a:solidFill>
                <a:schemeClr val="tx1"/>
              </a:solidFill>
            </a:endParaRPr>
          </a:p>
          <a:p>
            <a:pPr marL="342900" indent="-342900">
              <a:buFont typeface="Arial" panose="020B0604020202020204" pitchFamily="34" charset="0"/>
              <a:buChar char="•"/>
            </a:pPr>
            <a:r>
              <a:rPr lang="en-IE" sz="2000" dirty="0" smtClean="0">
                <a:solidFill>
                  <a:schemeClr val="tx1"/>
                </a:solidFill>
              </a:rPr>
              <a:t>Energy Policy Paper to be published by the Minister in September 2015.</a:t>
            </a:r>
          </a:p>
          <a:p>
            <a:pPr marL="342900" indent="-342900">
              <a:buFont typeface="Arial" panose="020B0604020202020204" pitchFamily="34" charset="0"/>
              <a:buChar char="•"/>
            </a:pPr>
            <a:endParaRPr lang="en-IE" sz="2000" dirty="0">
              <a:solidFill>
                <a:schemeClr val="tx1"/>
              </a:solidFill>
            </a:endParaRPr>
          </a:p>
          <a:p>
            <a:pPr marL="342900" indent="-342900">
              <a:buFont typeface="Arial" panose="020B0604020202020204" pitchFamily="34" charset="0"/>
              <a:buChar char="•"/>
            </a:pPr>
            <a:endParaRPr lang="en-IE" sz="2000" dirty="0">
              <a:solidFill>
                <a:schemeClr val="tx1"/>
              </a:solidFill>
            </a:endParaRPr>
          </a:p>
        </p:txBody>
      </p:sp>
      <p:pic>
        <p:nvPicPr>
          <p:cNvPr id="4" name="Picture 3" descr="\\sarfs01\DCENR Website\DCENR Logos\DCENR Secondary Logo\dcenr_secondary_blue.pn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7504" y="6166460"/>
            <a:ext cx="2016224" cy="69154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965023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0">
        <p:cut/>
      </p:transition>
    </mc:Choice>
    <mc:Fallback>
      <p:transition>
        <p:cu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26145</TotalTime>
  <Words>730</Words>
  <Application>Microsoft Macintosh PowerPoint</Application>
  <PresentationFormat>On-screen Show (4:3)</PresentationFormat>
  <Paragraphs>138</Paragraphs>
  <Slides>10</Slides>
  <Notes>2</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 IWFA May Conference </vt:lpstr>
      <vt:lpstr>Slide 2</vt:lpstr>
      <vt:lpstr>Slide 3</vt:lpstr>
      <vt:lpstr>Slide 4</vt:lpstr>
      <vt:lpstr>Slide 5</vt:lpstr>
      <vt:lpstr>Slide 6</vt:lpstr>
      <vt:lpstr>Slide 7</vt:lpstr>
      <vt:lpstr>Slide 8</vt:lpstr>
      <vt:lpstr>Slide 9</vt:lpstr>
      <vt:lpstr>Slide 10</vt:lpstr>
    </vt:vector>
  </TitlesOfParts>
  <Company>DCENR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Energy Efficiency Action Plan</dc:title>
  <dc:creator>Eamonn Confrey</dc:creator>
  <cp:lastModifiedBy>Montserrat Boente Santiso</cp:lastModifiedBy>
  <cp:revision>235</cp:revision>
  <cp:lastPrinted>2015-03-25T09:55:34Z</cp:lastPrinted>
  <dcterms:created xsi:type="dcterms:W3CDTF">2015-05-07T08:19:03Z</dcterms:created>
  <dcterms:modified xsi:type="dcterms:W3CDTF">2015-05-07T08:19:44Z</dcterms:modified>
</cp:coreProperties>
</file>